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69" r:id="rId4"/>
    <p:sldId id="265" r:id="rId5"/>
    <p:sldId id="257" r:id="rId6"/>
    <p:sldId id="261" r:id="rId7"/>
    <p:sldId id="258" r:id="rId8"/>
    <p:sldId id="262" r:id="rId9"/>
    <p:sldId id="267" r:id="rId10"/>
    <p:sldId id="264" r:id="rId11"/>
    <p:sldId id="268" r:id="rId12"/>
    <p:sldId id="277" r:id="rId13"/>
    <p:sldId id="276" r:id="rId14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7A8"/>
    <a:srgbClr val="F49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0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l\Desktop\Mappe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l\Desktop\Mappe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l\Desktop\Mappe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l\Desktop\Mappe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C0099"/>
              </a:solidFill>
              <a:ln>
                <a:solidFill>
                  <a:srgbClr val="0070C0"/>
                </a:solidFill>
              </a:ln>
              <a:effectLst/>
            </c:spPr>
          </c:dPt>
          <c:cat>
            <c:strRef>
              <c:f>Tabelle3!$B$3:$F$3</c:f>
              <c:strCache>
                <c:ptCount val="5"/>
                <c:pt idx="0">
                  <c:v>FPÖ</c:v>
                </c:pt>
                <c:pt idx="1">
                  <c:v>SPÖ</c:v>
                </c:pt>
                <c:pt idx="2">
                  <c:v>ÖVP</c:v>
                </c:pt>
                <c:pt idx="3">
                  <c:v>Greens</c:v>
                </c:pt>
                <c:pt idx="4">
                  <c:v>NEOS</c:v>
                </c:pt>
              </c:strCache>
            </c:strRef>
          </c:cat>
          <c:val>
            <c:numRef>
              <c:f>Tabelle3!$B$4:$F$4</c:f>
              <c:numCache>
                <c:formatCode>General</c:formatCode>
                <c:ptCount val="5"/>
                <c:pt idx="0">
                  <c:v>32</c:v>
                </c:pt>
                <c:pt idx="1">
                  <c:v>28</c:v>
                </c:pt>
                <c:pt idx="2">
                  <c:v>23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2800"/>
        <c:axId val="2670448"/>
      </c:barChart>
      <c:catAx>
        <c:axId val="26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0448"/>
        <c:crosses val="autoZero"/>
        <c:auto val="1"/>
        <c:lblAlgn val="ctr"/>
        <c:lblOffset val="100"/>
        <c:noMultiLvlLbl val="0"/>
      </c:catAx>
      <c:valAx>
        <c:axId val="267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280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C0099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Tabelle3!$K$3:$P$3</c:f>
              <c:strCache>
                <c:ptCount val="6"/>
                <c:pt idx="0">
                  <c:v>CDU/CSU</c:v>
                </c:pt>
                <c:pt idx="1">
                  <c:v>SPD</c:v>
                </c:pt>
                <c:pt idx="2">
                  <c:v>Linke</c:v>
                </c:pt>
                <c:pt idx="3">
                  <c:v>AfD</c:v>
                </c:pt>
                <c:pt idx="4">
                  <c:v>Grüne</c:v>
                </c:pt>
                <c:pt idx="5">
                  <c:v>FDP</c:v>
                </c:pt>
              </c:strCache>
            </c:strRef>
          </c:cat>
          <c:val>
            <c:numRef>
              <c:f>Tabelle3!$K$4:$P$4</c:f>
              <c:numCache>
                <c:formatCode>General</c:formatCode>
                <c:ptCount val="6"/>
                <c:pt idx="0">
                  <c:v>37</c:v>
                </c:pt>
                <c:pt idx="1">
                  <c:v>29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5544"/>
        <c:axId val="2670840"/>
      </c:barChart>
      <c:catAx>
        <c:axId val="267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0840"/>
        <c:crosses val="autoZero"/>
        <c:auto val="1"/>
        <c:lblAlgn val="ctr"/>
        <c:lblOffset val="100"/>
        <c:noMultiLvlLbl val="0"/>
      </c:catAx>
      <c:valAx>
        <c:axId val="2670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55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rgbClr val="0357A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2075">
                <a:solidFill>
                  <a:srgbClr val="0357A8"/>
                </a:solidFill>
              </a:ln>
              <a:effectLst/>
            </c:spPr>
          </c:marker>
          <c:cat>
            <c:strRef>
              <c:f>Tabelle1!$B$2:$G$2</c:f>
              <c:strCache>
                <c:ptCount val="6"/>
                <c:pt idx="0">
                  <c:v>Federal election 2013</c:v>
                </c:pt>
                <c:pt idx="1">
                  <c:v>EP Election 2014</c:v>
                </c:pt>
                <c:pt idx="2">
                  <c:v>Split</c:v>
                </c:pt>
                <c:pt idx="3">
                  <c:v>Peak during  migration crisis</c:v>
                </c:pt>
                <c:pt idx="4">
                  <c:v>Höcke's speech in Dresden</c:v>
                </c:pt>
                <c:pt idx="5">
                  <c:v>Petry's failure</c:v>
                </c:pt>
              </c:strCache>
            </c:strRef>
          </c:cat>
          <c:val>
            <c:numRef>
              <c:f>Tabelle1!$B$3:$G$3</c:f>
              <c:numCache>
                <c:formatCode>General</c:formatCode>
                <c:ptCount val="6"/>
                <c:pt idx="0">
                  <c:v>4.7</c:v>
                </c:pt>
                <c:pt idx="1">
                  <c:v>7.1</c:v>
                </c:pt>
                <c:pt idx="2">
                  <c:v>3.5</c:v>
                </c:pt>
                <c:pt idx="3">
                  <c:v>15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3192"/>
        <c:axId val="2672016"/>
      </c:lineChart>
      <c:catAx>
        <c:axId val="267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03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2016"/>
        <c:crosses val="autoZero"/>
        <c:auto val="1"/>
        <c:lblAlgn val="ctr"/>
        <c:lblOffset val="100"/>
        <c:noMultiLvlLbl val="0"/>
      </c:catAx>
      <c:valAx>
        <c:axId val="267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319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357A8"/>
            </a:solidFill>
            <a:ln>
              <a:noFill/>
            </a:ln>
            <a:effectLst/>
          </c:spPr>
          <c:invertIfNegative val="0"/>
          <c:cat>
            <c:strRef>
              <c:f>Tabelle2!$B$2:$G$2</c:f>
              <c:strCache>
                <c:ptCount val="6"/>
                <c:pt idx="0">
                  <c:v>AfD</c:v>
                </c:pt>
                <c:pt idx="1">
                  <c:v>Front National</c:v>
                </c:pt>
                <c:pt idx="2">
                  <c:v>FPÖ</c:v>
                </c:pt>
                <c:pt idx="3">
                  <c:v>PVV</c:v>
                </c:pt>
                <c:pt idx="4">
                  <c:v>SVP</c:v>
                </c:pt>
                <c:pt idx="5">
                  <c:v>UKIP</c:v>
                </c:pt>
              </c:strCache>
            </c:strRef>
          </c:cat>
          <c:val>
            <c:numRef>
              <c:f>Tabelle2!$B$3:$G$3</c:f>
              <c:numCache>
                <c:formatCode>General</c:formatCode>
                <c:ptCount val="6"/>
                <c:pt idx="0">
                  <c:v>8</c:v>
                </c:pt>
                <c:pt idx="1">
                  <c:v>13.6</c:v>
                </c:pt>
                <c:pt idx="2">
                  <c:v>20.5</c:v>
                </c:pt>
                <c:pt idx="3">
                  <c:v>13.1</c:v>
                </c:pt>
                <c:pt idx="4">
                  <c:v>29.4</c:v>
                </c:pt>
                <c:pt idx="5">
                  <c:v>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6328"/>
        <c:axId val="2674368"/>
      </c:barChart>
      <c:catAx>
        <c:axId val="267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4368"/>
        <c:crosses val="autoZero"/>
        <c:auto val="1"/>
        <c:lblAlgn val="ctr"/>
        <c:lblOffset val="100"/>
        <c:noMultiLvlLbl val="0"/>
      </c:catAx>
      <c:valAx>
        <c:axId val="267436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67632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0.04456</cdr:x>
      <cdr:y>0.63676</cdr:y>
    </cdr:from>
    <cdr:to>
      <cdr:x>0.98608</cdr:x>
      <cdr:y>0.64123</cdr:y>
    </cdr:to>
    <cdr:cxnSp macro="">
      <cdr:nvCxnSpPr>
        <cdr:cNvPr id="3" name="Gerader Verbinder 2"/>
        <cdr:cNvCxnSpPr/>
      </cdr:nvCxnSpPr>
      <cdr:spPr>
        <a:xfrm xmlns:a="http://schemas.openxmlformats.org/drawingml/2006/main" flipV="1">
          <a:off x="507805" y="2945205"/>
          <a:ext cx="10728581" cy="20684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0.82709</cdr:x>
      <cdr:y>0.66709</cdr:y>
    </cdr:from>
    <cdr:to>
      <cdr:x>1</cdr:x>
      <cdr:y>0.77382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8201026" y="2500313"/>
          <a:ext cx="17145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 b="1">
              <a:latin typeface="Arial" panose="020B0604020202020204" pitchFamily="34" charset="0"/>
              <a:cs typeface="Arial" panose="020B0604020202020204" pitchFamily="34" charset="0"/>
            </a:rPr>
            <a:t>5 % Threshold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0.0328</cdr:x>
      <cdr:y>0.65725</cdr:y>
    </cdr:from>
    <cdr:to>
      <cdr:x>0.99545</cdr:x>
      <cdr:y>0.65944</cdr:y>
    </cdr:to>
    <cdr:cxnSp macro="">
      <cdr:nvCxnSpPr>
        <cdr:cNvPr id="2" name="Gerader Verbinder 1"/>
        <cdr:cNvCxnSpPr/>
      </cdr:nvCxnSpPr>
      <cdr:spPr>
        <a:xfrm xmlns:a="http://schemas.openxmlformats.org/drawingml/2006/main" flipV="1">
          <a:off x="362417" y="2755763"/>
          <a:ext cx="10636320" cy="9183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0.0328</cdr:x>
      <cdr:y>0.53637</cdr:y>
    </cdr:from>
    <cdr:to>
      <cdr:x>0.24599</cdr:x>
      <cdr:y>0.61929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362417" y="2248929"/>
          <a:ext cx="2355537" cy="347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800" b="1" dirty="0" smtClean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rPr>
            <a:t>AfD </a:t>
          </a:r>
          <a:r>
            <a:rPr lang="de-DE" sz="1800" b="1" dirty="0" err="1" smtClean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rPr>
            <a:t>level</a:t>
          </a:r>
          <a:r>
            <a:rPr lang="de-DE" sz="1800" b="1" dirty="0" smtClean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rPr>
            <a:t>: 8 </a:t>
          </a:r>
          <a:r>
            <a:rPr lang="de-DE" sz="1800" b="1" dirty="0" err="1" smtClean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rPr>
            <a:t>percent</a:t>
          </a:r>
          <a:endParaRPr lang="de-DE" sz="1800" b="1" dirty="0">
            <a:solidFill>
              <a:srgbClr val="F4941B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303AF34-D312-436F-89DE-1347936E7A70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3E9E1FC-7AEA-47E9-A815-2AA3DC202D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58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46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828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102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51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49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001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330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470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362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18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44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1FC-7AEA-47E9-A815-2AA3DC202D4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82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96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37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75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36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24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9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46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65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06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13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92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CCB1-74E4-4E40-9252-58D7E0721D58}" type="datetimeFigureOut">
              <a:rPr lang="de-DE" smtClean="0"/>
              <a:t>04.05.2017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2A58-E721-4232-ADEE-1CDD186209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82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chart" Target="../charts/chart2.xm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2629912" cy="1049466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4995" y="1650775"/>
            <a:ext cx="110537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at the Crossroads: </a:t>
            </a:r>
          </a:p>
          <a:p>
            <a:pPr algn="ctr"/>
            <a:r>
              <a:rPr lang="en-US" sz="2000" b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2017 national elections change the face of Europe</a:t>
            </a:r>
          </a:p>
          <a:p>
            <a:pPr algn="ctr"/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Impact of the forthcoming 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federal elections</a:t>
            </a:r>
            <a:endParaRPr lang="de-DE" sz="4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0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ewitterblitz 27"/>
          <p:cNvSpPr/>
          <p:nvPr/>
        </p:nvSpPr>
        <p:spPr>
          <a:xfrm>
            <a:off x="4976810" y="2510219"/>
            <a:ext cx="2324100" cy="3426358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44962" y="1126843"/>
            <a:ext cx="115877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Free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AfD</a:t>
            </a:r>
          </a:p>
          <a:p>
            <a:endParaRPr lang="de-DE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52473" y="2980177"/>
            <a:ext cx="4133851" cy="677108"/>
          </a:xfrm>
          <a:prstGeom prst="rect">
            <a:avLst/>
          </a:prstGeom>
          <a:solidFill>
            <a:srgbClr val="01519F"/>
          </a:solidFill>
          <a:ln>
            <a:solidFill>
              <a:srgbClr val="0151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FREIE WÄHLER</a:t>
            </a:r>
          </a:p>
          <a:p>
            <a:pPr algn="ctr"/>
            <a:r>
              <a:rPr lang="de-D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(Party)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391399" y="2980177"/>
            <a:ext cx="4133851" cy="677108"/>
          </a:xfrm>
          <a:prstGeom prst="rect">
            <a:avLst/>
          </a:prstGeom>
          <a:solidFill>
            <a:srgbClr val="01519F"/>
          </a:solidFill>
          <a:ln>
            <a:solidFill>
              <a:srgbClr val="0151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Wahlalternative 2013</a:t>
            </a:r>
          </a:p>
          <a:p>
            <a:pPr algn="ctr"/>
            <a:r>
              <a:rPr lang="de-D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(Kind </a:t>
            </a:r>
            <a:r>
              <a:rPr lang="de-DE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Political Action </a:t>
            </a:r>
            <a:r>
              <a:rPr lang="de-DE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de-D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Gerade Verbindung mit Pfeil 19"/>
          <p:cNvCxnSpPr>
            <a:stCxn id="19" idx="1"/>
            <a:endCxn id="18" idx="3"/>
          </p:cNvCxnSpPr>
          <p:nvPr/>
        </p:nvCxnSpPr>
        <p:spPr>
          <a:xfrm flipH="1">
            <a:off x="4886324" y="3318731"/>
            <a:ext cx="2505075" cy="0"/>
          </a:xfrm>
          <a:prstGeom prst="straightConnector1">
            <a:avLst/>
          </a:prstGeom>
          <a:ln w="38100">
            <a:solidFill>
              <a:srgbClr val="0151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5067299" y="2980177"/>
            <a:ext cx="21431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in 2012/13</a:t>
            </a:r>
            <a:endParaRPr lang="de-DE" dirty="0">
              <a:solidFill>
                <a:srgbClr val="0151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52472" y="4170802"/>
            <a:ext cx="4133851" cy="523220"/>
          </a:xfrm>
          <a:prstGeom prst="rect">
            <a:avLst/>
          </a:prstGeom>
          <a:noFill/>
          <a:ln w="28575">
            <a:solidFill>
              <a:srgbClr val="0151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German </a:t>
            </a:r>
            <a:r>
              <a:rPr lang="de-DE" sz="1400" b="1" dirty="0" err="1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lang="de-DE" sz="1400" b="1" dirty="0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criticising</a:t>
            </a:r>
            <a:r>
              <a:rPr lang="de-DE" sz="1400" b="1" dirty="0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400" b="1" dirty="0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European </a:t>
            </a:r>
            <a:r>
              <a:rPr lang="de-DE" sz="1400" b="1" dirty="0" err="1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monetary</a:t>
            </a:r>
            <a:r>
              <a:rPr lang="de-DE" sz="1400" b="1" dirty="0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rgbClr val="015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de-DE" sz="1400" b="1" dirty="0">
              <a:solidFill>
                <a:srgbClr val="0151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2809872" y="3668861"/>
            <a:ext cx="9525" cy="512740"/>
          </a:xfrm>
          <a:prstGeom prst="straightConnector1">
            <a:avLst/>
          </a:prstGeom>
          <a:ln w="38100">
            <a:solidFill>
              <a:srgbClr val="0151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9448799" y="3658062"/>
            <a:ext cx="9525" cy="512740"/>
          </a:xfrm>
          <a:prstGeom prst="straightConnector1">
            <a:avLst/>
          </a:prstGeom>
          <a:ln w="38100">
            <a:solidFill>
              <a:srgbClr val="0151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381873" y="4170802"/>
            <a:ext cx="4133851" cy="677108"/>
          </a:xfrm>
          <a:prstGeom prst="rect">
            <a:avLst/>
          </a:prstGeom>
          <a:solidFill>
            <a:srgbClr val="01519F"/>
          </a:solidFill>
          <a:ln>
            <a:solidFill>
              <a:srgbClr val="0151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AfD</a:t>
            </a:r>
          </a:p>
          <a:p>
            <a:pPr algn="ctr"/>
            <a:r>
              <a:rPr lang="de-DE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(Party)</a:t>
            </a:r>
            <a:endParaRPr lang="de-D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42946" y="2347667"/>
            <a:ext cx="4133851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Pro-European</a:t>
            </a:r>
            <a:endParaRPr lang="de-DE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391399" y="2347666"/>
            <a:ext cx="4133851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Eurosceptic</a:t>
            </a:r>
            <a:endParaRPr lang="de-DE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r Verbinder 28"/>
          <p:cNvCxnSpPr/>
          <p:nvPr/>
        </p:nvCxnSpPr>
        <p:spPr>
          <a:xfrm>
            <a:off x="6138859" y="2028951"/>
            <a:ext cx="2" cy="4171445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2366128" y="113288"/>
            <a:ext cx="95304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>
              <a:buClr>
                <a:srgbClr val="FFC000"/>
              </a:buClr>
            </a:pPr>
            <a:r>
              <a:rPr lang="en-US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hamper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populism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3200" b="1" i="1" dirty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438">
              <a:buClr>
                <a:srgbClr val="FFC000"/>
              </a:buClr>
            </a:pPr>
            <a:endParaRPr lang="de-DE" sz="3200" b="1" i="1" dirty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2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8" grpId="0" animBg="1"/>
      <p:bldP spid="19" grpId="0" animBg="1"/>
      <p:bldP spid="21" grpId="0"/>
      <p:bldP spid="22" grpId="0" animBg="1"/>
      <p:bldP spid="25" grpId="0" animBg="1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23680" y="1193946"/>
            <a:ext cx="115877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 algn="ctr">
              <a:lnSpc>
                <a:spcPct val="150000"/>
              </a:lnSpc>
              <a:buClr>
                <a:srgbClr val="FFC000"/>
              </a:buClr>
            </a:pP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Free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Voters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populism</a:t>
            </a:r>
            <a:endParaRPr lang="de-DE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108" y="1963802"/>
            <a:ext cx="5910948" cy="235876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225633" y="4883903"/>
            <a:ext cx="7740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„The </a:t>
            </a:r>
            <a:r>
              <a:rPr lang="de-DE" sz="4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reputable</a:t>
            </a:r>
            <a:r>
              <a:rPr lang="de-DE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Alternative“</a:t>
            </a:r>
            <a:endParaRPr lang="de-DE" sz="44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4001" y="1148564"/>
            <a:ext cx="1113511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big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pro-European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majority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out </a:t>
            </a:r>
            <a:r>
              <a:rPr lang="de-DE" sz="28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question</a:t>
            </a:r>
            <a:endParaRPr lang="de-DE" sz="28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Clr>
                <a:srgbClr val="F4941B"/>
              </a:buClr>
            </a:pP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</a:t>
            </a:r>
            <a:r>
              <a:rPr lang="de-DE" sz="2800" b="1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u="sng" dirty="0" err="1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Good</a:t>
            </a:r>
            <a:r>
              <a:rPr lang="de-DE" sz="2800" u="sng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u="sng" dirty="0" err="1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chances</a:t>
            </a:r>
            <a:r>
              <a:rPr lang="de-DE" sz="2800" u="sng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u="sng" dirty="0" err="1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DE" sz="2800" u="sng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u="sng" dirty="0" err="1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maintain</a:t>
            </a:r>
            <a:r>
              <a:rPr lang="de-DE" sz="2800" u="sng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 pro-European </a:t>
            </a:r>
            <a:r>
              <a:rPr lang="de-DE" sz="2800" u="sng" dirty="0" err="1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course</a:t>
            </a:r>
            <a:endParaRPr lang="de-DE" sz="2800" u="sng" dirty="0">
              <a:solidFill>
                <a:srgbClr val="0357A8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scenarios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restrained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 Europe:</a:t>
            </a:r>
          </a:p>
          <a:p>
            <a:pPr marL="803275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3275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left-wing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‘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soft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eurosceptic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‘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government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could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block a pro-European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reform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3275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11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3275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populists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euroscepticism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indirectly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pro-European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reform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>
              <a:buClr>
                <a:srgbClr val="F4941B"/>
              </a:buClr>
            </a:pP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Clr>
                <a:srgbClr val="F4941B"/>
              </a:buClr>
            </a:pPr>
            <a:r>
              <a:rPr lang="de-DE" sz="2800" dirty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2800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2800" u="sng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lang="de-DE" sz="2800" u="sng" dirty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Franco-German Tandem </a:t>
            </a:r>
            <a:r>
              <a:rPr lang="de-DE" sz="2800" u="sng" dirty="0" err="1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could</a:t>
            </a:r>
            <a:r>
              <a:rPr lang="de-DE" sz="2800" u="sng" dirty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u="sng" dirty="0" err="1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slow</a:t>
            </a:r>
            <a:r>
              <a:rPr lang="de-DE" sz="2800" u="sng" dirty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down</a:t>
            </a:r>
          </a:p>
          <a:p>
            <a:pPr>
              <a:buClr>
                <a:srgbClr val="F4941B"/>
              </a:buClr>
            </a:pPr>
            <a:endParaRPr lang="de-DE" sz="28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366128" y="113288"/>
            <a:ext cx="95304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>
              <a:buClr>
                <a:srgbClr val="FFC000"/>
              </a:buClr>
            </a:pP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de-DE" sz="3200" b="1" i="1" dirty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9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2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23680" y="1278242"/>
            <a:ext cx="1158779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Consensus on Europe in the political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endParaRPr lang="de-DE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isolation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populism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parliaments</a:t>
            </a:r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>
              <a:lnSpc>
                <a:spcPct val="150000"/>
              </a:lnSpc>
              <a:spcAft>
                <a:spcPts val="1800"/>
              </a:spcAft>
              <a:buClr>
                <a:srgbClr val="0357A8"/>
              </a:buClr>
            </a:pPr>
            <a:r>
              <a:rPr lang="de-DE" sz="2400" b="1" dirty="0" smtClean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4113" indent="-342900">
              <a:lnSpc>
                <a:spcPct val="150000"/>
              </a:lnSpc>
              <a:spcAft>
                <a:spcPts val="1800"/>
              </a:spcAft>
              <a:buClr>
                <a:srgbClr val="0357A8"/>
              </a:buClr>
              <a:buFont typeface="Wingdings" panose="05000000000000000000" pitchFamily="2" charset="2"/>
              <a:buChar char="è"/>
            </a:pP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pro-European will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chancellor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Merkel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Schulz</a:t>
            </a:r>
            <a:endParaRPr lang="de-DE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14" name="Trapezoid 13"/>
          <p:cNvSpPr/>
          <p:nvPr/>
        </p:nvSpPr>
        <p:spPr>
          <a:xfrm rot="5400000">
            <a:off x="5101233" y="3753072"/>
            <a:ext cx="1848124" cy="3016578"/>
          </a:xfrm>
          <a:prstGeom prst="trapezoid">
            <a:avLst/>
          </a:prstGeom>
          <a:solidFill>
            <a:srgbClr val="0357A8"/>
          </a:solidFill>
          <a:ln>
            <a:solidFill>
              <a:srgbClr val="0357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933" y="4252624"/>
            <a:ext cx="1478412" cy="1992083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584" y="4266545"/>
            <a:ext cx="1483416" cy="197816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4639109" y="5011537"/>
            <a:ext cx="2859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36 %		29 %</a:t>
            </a:r>
            <a:endParaRPr lang="de-D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172" y="1237390"/>
            <a:ext cx="855133" cy="855133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306" y="1390014"/>
            <a:ext cx="532150" cy="5321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132" y="1390015"/>
            <a:ext cx="883236" cy="5321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759" y="1314599"/>
            <a:ext cx="976213" cy="702508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480" y="1371160"/>
            <a:ext cx="1540430" cy="448734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2366128" y="113288"/>
            <a:ext cx="95304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pro-European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majorities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b="1" i="1" dirty="0" smtClean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Bundestag“</a:t>
            </a:r>
          </a:p>
          <a:p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232" y="2147413"/>
            <a:ext cx="1012769" cy="46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23680" y="1244377"/>
            <a:ext cx="1158779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 algn="ctr">
              <a:lnSpc>
                <a:spcPct val="150000"/>
              </a:lnSpc>
              <a:buClr>
                <a:srgbClr val="FFC000"/>
              </a:buClr>
            </a:pPr>
            <a:r>
              <a:rPr lang="de-DE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red-red-green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</a:t>
            </a:r>
            <a:r>
              <a:rPr lang="de-DE" sz="3200" b="1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eurosceptic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de-DE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438" algn="ctr">
              <a:lnSpc>
                <a:spcPct val="150000"/>
              </a:lnSpc>
              <a:buClr>
                <a:srgbClr val="FFC000"/>
              </a:buClr>
            </a:pPr>
            <a:endParaRPr lang="de-DE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438" algn="ctr">
              <a:lnSpc>
                <a:spcPct val="150000"/>
              </a:lnSpc>
              <a:buClr>
                <a:srgbClr val="FFC000"/>
              </a:buClr>
            </a:pPr>
            <a:endParaRPr lang="de-DE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438" algn="ctr">
              <a:lnSpc>
                <a:spcPct val="150000"/>
              </a:lnSpc>
              <a:buClr>
                <a:srgbClr val="FFC000"/>
              </a:buClr>
            </a:pPr>
            <a:endParaRPr lang="de-DE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2538">
              <a:lnSpc>
                <a:spcPct val="150000"/>
              </a:lnSpc>
              <a:buClr>
                <a:srgbClr val="FFC000"/>
              </a:buClr>
            </a:pPr>
            <a:r>
              <a:rPr lang="de-DE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de-DE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de-DE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94200" indent="-457200">
              <a:lnSpc>
                <a:spcPts val="36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…“neo-liberal”</a:t>
            </a:r>
          </a:p>
          <a:p>
            <a:pPr marL="4394200" indent="-457200">
              <a:lnSpc>
                <a:spcPts val="36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…“militaristic”</a:t>
            </a:r>
          </a:p>
          <a:p>
            <a:pPr marL="4394200" indent="-457200">
              <a:lnSpc>
                <a:spcPts val="36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…“undemocratic”</a:t>
            </a:r>
            <a:endParaRPr lang="de-DE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2366128" y="113288"/>
            <a:ext cx="95304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>
              <a:buClr>
                <a:srgbClr val="FFC000"/>
              </a:buClr>
            </a:pPr>
            <a:r>
              <a:rPr lang="en-US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left-wing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eurosceptic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imminent“</a:t>
            </a:r>
            <a:endParaRPr lang="de-DE" sz="3200" b="1" i="1" dirty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37" y="2255367"/>
            <a:ext cx="1641850" cy="1641850"/>
          </a:xfrm>
          <a:prstGeom prst="rect">
            <a:avLst/>
          </a:prstGeom>
        </p:spPr>
      </p:pic>
      <p:sp>
        <p:nvSpPr>
          <p:cNvPr id="23" name="Rechteck 22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39" y="2529351"/>
            <a:ext cx="2122828" cy="1279004"/>
          </a:xfrm>
          <a:prstGeom prst="rect">
            <a:avLst/>
          </a:prstGeom>
        </p:spPr>
      </p:pic>
      <p:sp>
        <p:nvSpPr>
          <p:cNvPr id="28" name="Rechteck 27"/>
          <p:cNvSpPr/>
          <p:nvPr/>
        </p:nvSpPr>
        <p:spPr>
          <a:xfrm>
            <a:off x="5195896" y="2142864"/>
            <a:ext cx="1890704" cy="18321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54" y="2229221"/>
            <a:ext cx="1579134" cy="157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51466"/>
              </p:ext>
            </p:extLst>
          </p:nvPr>
        </p:nvGraphicFramePr>
        <p:xfrm>
          <a:off x="323680" y="1160758"/>
          <a:ext cx="5219700" cy="2863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092335"/>
              </p:ext>
            </p:extLst>
          </p:nvPr>
        </p:nvGraphicFramePr>
        <p:xfrm>
          <a:off x="5640205" y="1166401"/>
          <a:ext cx="6256422" cy="2863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hteck 1"/>
          <p:cNvSpPr/>
          <p:nvPr/>
        </p:nvSpPr>
        <p:spPr>
          <a:xfrm>
            <a:off x="939711" y="1714280"/>
            <a:ext cx="636105" cy="19130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8253663" y="2994330"/>
            <a:ext cx="433137" cy="6329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9206994" y="3006359"/>
            <a:ext cx="409074" cy="6209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802052" y="1260648"/>
            <a:ext cx="4236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 algn="ctr">
              <a:lnSpc>
                <a:spcPct val="150000"/>
              </a:lnSpc>
              <a:buClr>
                <a:srgbClr val="FFC000"/>
              </a:buClr>
            </a:pP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German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endParaRPr lang="de-DE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366128" y="113288"/>
            <a:ext cx="95304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>
              <a:buClr>
                <a:srgbClr val="FFC000"/>
              </a:buClr>
            </a:pPr>
            <a:r>
              <a:rPr lang="en-US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‘“</a:t>
            </a:r>
            <a:endParaRPr lang="de-DE" sz="3200" b="1" i="1" dirty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245" y="4651043"/>
            <a:ext cx="1311739" cy="1311739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771" y="4871213"/>
            <a:ext cx="862991" cy="86299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352" y="4980649"/>
            <a:ext cx="1281079" cy="77185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513" y="4754592"/>
            <a:ext cx="1669010" cy="120106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75" y="4651043"/>
            <a:ext cx="1408161" cy="1408161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1309245" y="5782101"/>
            <a:ext cx="240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Groko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593127" y="5758348"/>
            <a:ext cx="455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„Jamaica </a:t>
            </a:r>
            <a:r>
              <a:rPr lang="de-DE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Coalition</a:t>
            </a:r>
            <a:r>
              <a:rPr lang="de-DE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23680" y="3953718"/>
            <a:ext cx="11587795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55638" indent="-45720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pro-European</a:t>
            </a:r>
            <a:r>
              <a:rPr lang="de-DE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coalitions</a:t>
            </a:r>
            <a:r>
              <a:rPr lang="de-DE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de-DE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64122" y="1257234"/>
            <a:ext cx="4236288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 algn="ctr">
              <a:lnSpc>
                <a:spcPct val="150000"/>
              </a:lnSpc>
              <a:buClr>
                <a:srgbClr val="FFC000"/>
              </a:buClr>
            </a:pP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Austrian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endParaRPr lang="de-DE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3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2" grpId="0" animBg="1"/>
      <p:bldP spid="10" grpId="0" animBg="1"/>
      <p:bldP spid="11" grpId="0" animBg="1"/>
      <p:bldP spid="14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23680" y="1278242"/>
            <a:ext cx="11587795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Constantly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quarrels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populist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extremist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endParaRPr lang="de-DE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heritage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Germany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remarkably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populism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extremism</a:t>
            </a:r>
            <a:endParaRPr lang="de-DE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threshold</a:t>
            </a:r>
            <a:endParaRPr lang="de-DE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turnout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wing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populism</a:t>
            </a:r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endParaRPr lang="de-DE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366128" y="113288"/>
            <a:ext cx="95304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>
              <a:buClr>
                <a:srgbClr val="FFC000"/>
              </a:buClr>
            </a:pPr>
            <a:r>
              <a:rPr lang="en-US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chances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succesfully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98438">
              <a:buClr>
                <a:srgbClr val="FFC000"/>
              </a:buClr>
            </a:pP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populism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394" y="3260424"/>
            <a:ext cx="1479812" cy="880099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541" y="3074768"/>
            <a:ext cx="1235108" cy="123510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403" y="3178071"/>
            <a:ext cx="914204" cy="1044804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7483300" y="4309875"/>
            <a:ext cx="205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1998: 1.2 </a:t>
            </a:r>
            <a:r>
              <a:rPr lang="de-DE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endParaRPr lang="de-DE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224095" y="4308529"/>
            <a:ext cx="205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1990: 2.1 </a:t>
            </a:r>
            <a:r>
              <a:rPr lang="de-DE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endParaRPr lang="de-DE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964890" y="4308529"/>
            <a:ext cx="205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1969: 4.3 </a:t>
            </a:r>
            <a:r>
              <a:rPr lang="de-DE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endParaRPr lang="de-DE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9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23680" y="1278242"/>
            <a:ext cx="11587795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digression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 „Alternative für Deutschland“</a:t>
            </a:r>
          </a:p>
          <a:p>
            <a:endParaRPr lang="de-DE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Huge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mobilisation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11 regional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(147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1855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mandates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2 EP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(ENF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EFD²)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third-strongest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party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opposition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</a:t>
            </a:r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de-DE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endParaRPr lang="de-DE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915" y="854242"/>
            <a:ext cx="2748823" cy="126560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5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52457" y="924270"/>
            <a:ext cx="608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AfD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</a:t>
            </a:r>
            <a:r>
              <a:rPr lang="de-DE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endParaRPr lang="de-DE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765547"/>
              </p:ext>
            </p:extLst>
          </p:nvPr>
        </p:nvGraphicFramePr>
        <p:xfrm>
          <a:off x="313289" y="1447491"/>
          <a:ext cx="11395006" cy="462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77971" y="1312921"/>
            <a:ext cx="937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populist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056546"/>
              </p:ext>
            </p:extLst>
          </p:nvPr>
        </p:nvGraphicFramePr>
        <p:xfrm>
          <a:off x="529166" y="1876926"/>
          <a:ext cx="11049000" cy="419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680" y="2257696"/>
            <a:ext cx="118683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Hard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eurosceptiscism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Bundestag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Soft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euroscepticism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conservative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camp will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stuck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between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 rock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and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hard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place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The Tories‘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fate</a:t>
            </a: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F4941B"/>
              </a:buClr>
              <a:buFont typeface="Wingdings" panose="05000000000000000000" pitchFamily="2" charset="2"/>
              <a:buChar char="§"/>
            </a:pPr>
            <a:endParaRPr lang="de-DE" sz="28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Clr>
                <a:srgbClr val="F4941B"/>
              </a:buClr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de-DE" sz="3200" b="1" dirty="0">
                <a:solidFill>
                  <a:srgbClr val="0357A8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Impact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German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EU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integration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Clr>
                <a:srgbClr val="F4941B"/>
              </a:buClr>
            </a:pP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" y="113288"/>
            <a:ext cx="1572775" cy="62761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366128" y="113288"/>
            <a:ext cx="95304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8438">
              <a:buClr>
                <a:srgbClr val="FFC000"/>
              </a:buClr>
            </a:pPr>
            <a:r>
              <a:rPr lang="en-US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Right-wing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populism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indirectly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landscape</a:t>
            </a:r>
            <a:r>
              <a:rPr lang="de-DE" sz="3200" b="1" i="1" dirty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dirty="0" err="1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conceivable</a:t>
            </a:r>
            <a:r>
              <a:rPr lang="de-DE" sz="3200" b="1" i="1" dirty="0" smtClean="0">
                <a:solidFill>
                  <a:srgbClr val="F494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3200" b="1" i="1" dirty="0">
              <a:solidFill>
                <a:srgbClr val="F494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-65314" y="6382636"/>
            <a:ext cx="12257315" cy="323681"/>
          </a:xfrm>
          <a:prstGeom prst="rect">
            <a:avLst/>
          </a:prstGeom>
          <a:solidFill>
            <a:srgbClr val="0357A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/>
            <a:r>
              <a:rPr lang="de-DE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/ 05 / 2017 Bratislava									Karl Ilgenfritz, M.A.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Breitbild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2017-05-04T08:43:18Z</dcterms:created>
  <dcterms:modified xsi:type="dcterms:W3CDTF">2017-05-04T08:45:01Z</dcterms:modified>
</cp:coreProperties>
</file>