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 id="2147483687" r:id="rId3"/>
    <p:sldMasterId id="2147483700" r:id="rId4"/>
    <p:sldMasterId id="2147483713" r:id="rId5"/>
    <p:sldMasterId id="2147483726" r:id="rId6"/>
  </p:sldMasterIdLst>
  <p:sldIdLst>
    <p:sldId id="256" r:id="rId7"/>
    <p:sldId id="257" r:id="rId8"/>
    <p:sldId id="260" r:id="rId9"/>
    <p:sldId id="259" r:id="rId10"/>
    <p:sldId id="261" r:id="rId11"/>
    <p:sldId id="263" r:id="rId12"/>
    <p:sldId id="264" r:id="rId13"/>
    <p:sldId id="265" r:id="rId14"/>
    <p:sldId id="266" r:id="rId15"/>
    <p:sldId id="267" r:id="rId16"/>
    <p:sldId id="268" r:id="rId17"/>
    <p:sldId id="269" r:id="rId18"/>
    <p:sldId id="270" r:id="rId19"/>
    <p:sldId id="271" r:id="rId20"/>
    <p:sldId id="280" r:id="rId21"/>
    <p:sldId id="273" r:id="rId22"/>
    <p:sldId id="274" r:id="rId23"/>
    <p:sldId id="275" r:id="rId24"/>
    <p:sldId id="276" r:id="rId25"/>
    <p:sldId id="277"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p:scale>
          <a:sx n="59" d="100"/>
          <a:sy n="59" d="100"/>
        </p:scale>
        <p:origin x="-102" y="-10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497935"/>
            <a:ext cx="7772400" cy="859205"/>
          </a:xfrm>
          <a:effectLst>
            <a:outerShdw blurRad="50800" dist="38100" dir="2700000" algn="tl" rotWithShape="0">
              <a:prstClr val="black">
                <a:alpha val="40000"/>
              </a:prstClr>
            </a:outerShdw>
          </a:effectLst>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261460"/>
            <a:ext cx="6400800" cy="835455"/>
          </a:xfrm>
        </p:spPr>
        <p:txBody>
          <a:bodyPr>
            <a:normAutofit/>
          </a:bodyPr>
          <a:lstStyle>
            <a:lvl1pPr marL="0" indent="0" algn="l">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497935"/>
            <a:ext cx="7772400" cy="859205"/>
          </a:xfrm>
          <a:effectLst>
            <a:outerShdw blurRad="50800" dist="38100" dir="2700000" algn="tl" rotWithShape="0">
              <a:prstClr val="black">
                <a:alpha val="40000"/>
              </a:prstClr>
            </a:outerShdw>
          </a:effectLst>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261460"/>
            <a:ext cx="6400800" cy="835455"/>
          </a:xfrm>
        </p:spPr>
        <p:txBody>
          <a:bodyPr>
            <a:normAutofit/>
          </a:bodyPr>
          <a:lstStyle>
            <a:lvl1pPr marL="0" indent="0" algn="l">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051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3359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6101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1402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9120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420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19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1638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14258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9062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2690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80914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497935"/>
            <a:ext cx="7772400" cy="859205"/>
          </a:xfrm>
          <a:effectLst>
            <a:outerShdw blurRad="50800" dist="38100" dir="2700000" algn="tl" rotWithShape="0">
              <a:prstClr val="black">
                <a:alpha val="40000"/>
              </a:prstClr>
            </a:outerShdw>
          </a:effectLst>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261460"/>
            <a:ext cx="6400800" cy="835455"/>
          </a:xfrm>
        </p:spPr>
        <p:txBody>
          <a:bodyPr>
            <a:normAutofit/>
          </a:bodyPr>
          <a:lstStyle>
            <a:lvl1pPr marL="0" indent="0" algn="l">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08075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59609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6880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8659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995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9168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05799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023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64808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01977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43201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5283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497935"/>
            <a:ext cx="7772400" cy="859205"/>
          </a:xfrm>
          <a:effectLst>
            <a:outerShdw blurRad="50800" dist="38100" dir="2700000" algn="tl" rotWithShape="0">
              <a:prstClr val="black">
                <a:alpha val="40000"/>
              </a:prstClr>
            </a:outerShdw>
          </a:effectLst>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261460"/>
            <a:ext cx="6400800" cy="835455"/>
          </a:xfrm>
        </p:spPr>
        <p:txBody>
          <a:bodyPr>
            <a:normAutofit/>
          </a:bodyPr>
          <a:lstStyle>
            <a:lvl1pPr marL="0" indent="0" algn="l">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30263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0708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389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2426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61691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74193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92914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33680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47800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30474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40088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29606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497935"/>
            <a:ext cx="7772400" cy="859205"/>
          </a:xfrm>
          <a:effectLst>
            <a:outerShdw blurRad="50800" dist="38100" dir="2700000" algn="tl" rotWithShape="0">
              <a:prstClr val="black">
                <a:alpha val="40000"/>
              </a:prstClr>
            </a:outerShdw>
          </a:effectLst>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261460"/>
            <a:ext cx="6400800" cy="835455"/>
          </a:xfrm>
        </p:spPr>
        <p:txBody>
          <a:bodyPr>
            <a:normAutofit/>
          </a:bodyPr>
          <a:lstStyle>
            <a:lvl1pPr marL="0" indent="0" algn="l">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194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22973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92976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2885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44307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75682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50525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348404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22555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74736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377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4114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497935"/>
            <a:ext cx="7772400" cy="859205"/>
          </a:xfrm>
          <a:effectLst>
            <a:outerShdw blurRad="50800" dist="38100" dir="2700000" algn="tl" rotWithShape="0">
              <a:prstClr val="black">
                <a:alpha val="40000"/>
              </a:prstClr>
            </a:outerShdw>
          </a:effectLst>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261460"/>
            <a:ext cx="6400800" cy="835455"/>
          </a:xfrm>
        </p:spPr>
        <p:txBody>
          <a:bodyPr>
            <a:normAutofit/>
          </a:bodyPr>
          <a:lstStyle>
            <a:lvl1pPr marL="0" indent="0" algn="l">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47818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683209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21044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9893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392762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90296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232977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21541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353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88903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32196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470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71030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52095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00508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233138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solidFill>
                  <a:prstClr val="black">
                    <a:tint val="75000"/>
                  </a:prstClr>
                </a:solidFill>
              </a:rPr>
              <a:pPr/>
              <a:t>11/27/2016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807232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4497935"/>
            <a:ext cx="8551480" cy="1527050"/>
          </a:xfrm>
        </p:spPr>
        <p:txBody>
          <a:bodyPr>
            <a:normAutofit fontScale="90000"/>
          </a:bodyPr>
          <a:lstStyle/>
          <a:p>
            <a:pPr>
              <a:lnSpc>
                <a:spcPct val="115000"/>
              </a:lnSpc>
              <a:spcAft>
                <a:spcPts val="1000"/>
              </a:spcAft>
            </a:pPr>
            <a:r>
              <a:rPr lang="ru-RU" b="1" dirty="0" smtClean="0">
                <a:latin typeface="Times New Roman"/>
                <a:ea typeface="Calibri"/>
                <a:cs typeface="Times New Roman"/>
              </a:rPr>
              <a:t/>
            </a:r>
            <a:br>
              <a:rPr lang="ru-RU" b="1" dirty="0" smtClean="0">
                <a:latin typeface="Times New Roman"/>
                <a:ea typeface="Calibri"/>
                <a:cs typeface="Times New Roman"/>
              </a:rPr>
            </a:br>
            <a:r>
              <a:rPr lang="en-US" b="1" dirty="0" smtClean="0">
                <a:latin typeface="Times New Roman"/>
                <a:ea typeface="Calibri"/>
                <a:cs typeface="Times New Roman"/>
              </a:rPr>
              <a:t>YOUTH </a:t>
            </a:r>
            <a:r>
              <a:rPr lang="en-US" b="1" dirty="0">
                <a:latin typeface="Times New Roman"/>
                <a:ea typeface="Calibri"/>
                <a:cs typeface="Times New Roman"/>
              </a:rPr>
              <a:t>IN MOLDOVA </a:t>
            </a:r>
            <a:r>
              <a:rPr lang="en-US" b="1" dirty="0" smtClean="0">
                <a:latin typeface="Times New Roman"/>
                <a:ea typeface="Calibri"/>
                <a:cs typeface="Times New Roman"/>
              </a:rPr>
              <a:t/>
            </a:r>
            <a:br>
              <a:rPr lang="en-US" b="1" dirty="0" smtClean="0">
                <a:latin typeface="Times New Roman"/>
                <a:ea typeface="Calibri"/>
                <a:cs typeface="Times New Roman"/>
              </a:rPr>
            </a:br>
            <a:r>
              <a:rPr lang="en-US" b="1" dirty="0" smtClean="0">
                <a:latin typeface="Times New Roman"/>
                <a:ea typeface="Calibri"/>
                <a:cs typeface="Times New Roman"/>
              </a:rPr>
              <a:t>IN CONDITIONS </a:t>
            </a:r>
            <a:r>
              <a:rPr lang="en-US" b="1" dirty="0">
                <a:latin typeface="Times New Roman"/>
                <a:ea typeface="Calibri"/>
                <a:cs typeface="Times New Roman"/>
              </a:rPr>
              <a:t>OF EUROPEAN INTEGRATION</a:t>
            </a:r>
            <a:r>
              <a:rPr lang="ru-RU" dirty="0">
                <a:ea typeface="Calibri"/>
                <a:cs typeface="Times New Roman"/>
              </a:rPr>
              <a:t/>
            </a:r>
            <a:br>
              <a:rPr lang="ru-RU" dirty="0">
                <a:ea typeface="Calibri"/>
                <a:cs typeface="Times New Roman"/>
              </a:rPr>
            </a:br>
            <a:endParaRPr lang="en-US" dirty="0"/>
          </a:p>
        </p:txBody>
      </p:sp>
      <p:sp>
        <p:nvSpPr>
          <p:cNvPr id="3" name="Subtitle 2"/>
          <p:cNvSpPr>
            <a:spLocks noGrp="1"/>
          </p:cNvSpPr>
          <p:nvPr>
            <p:ph type="subTitle" idx="1"/>
          </p:nvPr>
        </p:nvSpPr>
        <p:spPr>
          <a:xfrm>
            <a:off x="5640935" y="6024985"/>
            <a:ext cx="3206804" cy="530045"/>
          </a:xfrm>
        </p:spPr>
        <p:txBody>
          <a:bodyPr>
            <a:noAutofit/>
          </a:bodyPr>
          <a:lstStyle/>
          <a:p>
            <a:pPr algn="r"/>
            <a:r>
              <a:rPr lang="en-US" sz="3200" b="1" dirty="0" err="1" smtClean="0">
                <a:solidFill>
                  <a:srgbClr val="FFC000"/>
                </a:solidFill>
                <a:latin typeface="Times New Roman"/>
                <a:ea typeface="Calibri"/>
                <a:cs typeface="Times New Roman"/>
              </a:rPr>
              <a:t>Stercul</a:t>
            </a:r>
            <a:r>
              <a:rPr lang="en-US" sz="3200" b="1" dirty="0" smtClean="0">
                <a:solidFill>
                  <a:srgbClr val="FFC000"/>
                </a:solidFill>
                <a:latin typeface="Times New Roman"/>
                <a:ea typeface="Calibri"/>
                <a:cs typeface="Times New Roman"/>
              </a:rPr>
              <a:t> </a:t>
            </a:r>
            <a:r>
              <a:rPr lang="en-US" sz="3200" b="1" dirty="0">
                <a:solidFill>
                  <a:srgbClr val="FFC000"/>
                </a:solidFill>
                <a:latin typeface="Times New Roman"/>
                <a:ea typeface="Calibri"/>
                <a:cs typeface="Times New Roman"/>
              </a:rPr>
              <a:t>Natalia</a:t>
            </a: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48964" y="1138426"/>
            <a:ext cx="4428445" cy="610819"/>
          </a:xfrm>
        </p:spPr>
        <p:txBody>
          <a:bodyPr>
            <a:normAutofit fontScale="90000"/>
          </a:bodyPr>
          <a:lstStyle/>
          <a:p>
            <a:pPr algn="l" fontAlgn="base">
              <a:lnSpc>
                <a:spcPct val="150000"/>
              </a:lnSpc>
              <a:spcAft>
                <a:spcPts val="0"/>
              </a:spcAft>
            </a:pPr>
            <a:r>
              <a:rPr lang="ru-RU" b="1" kern="1800" dirty="0" err="1" smtClean="0">
                <a:solidFill>
                  <a:schemeClr val="bg1"/>
                </a:solidFill>
                <a:latin typeface="Times New Roman"/>
                <a:ea typeface="Times New Roman"/>
                <a:cs typeface="Times New Roman"/>
              </a:rPr>
              <a:t>Bologna</a:t>
            </a:r>
            <a:r>
              <a:rPr lang="ru-RU" b="1" kern="1800" dirty="0" smtClean="0">
                <a:solidFill>
                  <a:schemeClr val="bg1"/>
                </a:solidFill>
                <a:latin typeface="Times New Roman"/>
                <a:ea typeface="Times New Roman"/>
                <a:cs typeface="Times New Roman"/>
              </a:rPr>
              <a:t> </a:t>
            </a:r>
            <a:r>
              <a:rPr lang="ru-RU" b="1" kern="1800" dirty="0" err="1" smtClean="0">
                <a:solidFill>
                  <a:schemeClr val="bg1"/>
                </a:solidFill>
                <a:latin typeface="Times New Roman"/>
                <a:ea typeface="Times New Roman"/>
                <a:cs typeface="Times New Roman"/>
              </a:rPr>
              <a:t>Process</a:t>
            </a:r>
            <a:endParaRPr lang="ru-RU" dirty="0">
              <a:solidFill>
                <a:schemeClr val="bg1"/>
              </a:solidFill>
            </a:endParaRPr>
          </a:p>
        </p:txBody>
      </p:sp>
      <p:sp>
        <p:nvSpPr>
          <p:cNvPr id="5" name="Объект 4"/>
          <p:cNvSpPr>
            <a:spLocks noGrp="1"/>
          </p:cNvSpPr>
          <p:nvPr>
            <p:ph sz="half" idx="1"/>
          </p:nvPr>
        </p:nvSpPr>
        <p:spPr>
          <a:xfrm>
            <a:off x="296260" y="2589275"/>
            <a:ext cx="4199540" cy="3970330"/>
          </a:xfrm>
        </p:spPr>
        <p:txBody>
          <a:bodyPr>
            <a:normAutofit lnSpcReduction="10000"/>
          </a:bodyPr>
          <a:lstStyle/>
          <a:p>
            <a:r>
              <a:rPr lang="en-US" sz="2400" b="1" i="1" dirty="0">
                <a:solidFill>
                  <a:schemeClr val="bg1"/>
                </a:solidFill>
                <a:latin typeface="Times New Roman"/>
                <a:ea typeface="Calibri"/>
              </a:rPr>
              <a:t>Bologna Declaration </a:t>
            </a:r>
            <a:r>
              <a:rPr lang="ro-RO" sz="2400" dirty="0" smtClean="0">
                <a:solidFill>
                  <a:schemeClr val="bg1"/>
                </a:solidFill>
                <a:latin typeface="Times New Roman"/>
                <a:ea typeface="Calibri"/>
              </a:rPr>
              <a:t>(</a:t>
            </a:r>
            <a:r>
              <a:rPr lang="en-US" sz="2400" dirty="0" smtClean="0">
                <a:solidFill>
                  <a:schemeClr val="bg1"/>
                </a:solidFill>
                <a:latin typeface="Times New Roman"/>
                <a:ea typeface="Calibri"/>
              </a:rPr>
              <a:t>2010</a:t>
            </a:r>
            <a:r>
              <a:rPr lang="ro-RO" sz="2400" dirty="0" smtClean="0">
                <a:solidFill>
                  <a:schemeClr val="bg1"/>
                </a:solidFill>
                <a:latin typeface="Times New Roman"/>
                <a:ea typeface="Calibri"/>
              </a:rPr>
              <a:t>)</a:t>
            </a:r>
            <a:r>
              <a:rPr lang="en-US" sz="2400" dirty="0">
                <a:solidFill>
                  <a:schemeClr val="bg1"/>
                </a:solidFill>
                <a:latin typeface="Times New Roman"/>
                <a:ea typeface="Calibri"/>
              </a:rPr>
              <a:t> of uniform European educational </a:t>
            </a:r>
            <a:r>
              <a:rPr lang="en-US" sz="2400" dirty="0" smtClean="0">
                <a:solidFill>
                  <a:schemeClr val="bg1"/>
                </a:solidFill>
                <a:latin typeface="Times New Roman"/>
                <a:ea typeface="Calibri"/>
              </a:rPr>
              <a:t>space</a:t>
            </a:r>
            <a:r>
              <a:rPr lang="ru-RU" sz="2400" dirty="0">
                <a:solidFill>
                  <a:schemeClr val="bg1"/>
                </a:solidFill>
                <a:latin typeface="Times New Roman"/>
                <a:ea typeface="Calibri"/>
              </a:rPr>
              <a:t>;</a:t>
            </a:r>
            <a:r>
              <a:rPr lang="en-US" sz="2400" dirty="0" smtClean="0">
                <a:solidFill>
                  <a:schemeClr val="bg1"/>
                </a:solidFill>
                <a:latin typeface="Times New Roman"/>
                <a:ea typeface="Calibri"/>
              </a:rPr>
              <a:t> </a:t>
            </a:r>
            <a:endParaRPr lang="ro-RO" sz="2400" dirty="0" smtClean="0">
              <a:solidFill>
                <a:schemeClr val="bg1"/>
              </a:solidFill>
              <a:latin typeface="Times New Roman"/>
              <a:ea typeface="Calibri"/>
            </a:endParaRPr>
          </a:p>
          <a:p>
            <a:r>
              <a:rPr lang="en-US" sz="2400" dirty="0">
                <a:solidFill>
                  <a:schemeClr val="bg1"/>
                </a:solidFill>
                <a:latin typeface="Times New Roman"/>
                <a:ea typeface="Calibri"/>
              </a:rPr>
              <a:t>creation in Europe the most competitive and dynamical economy in the </a:t>
            </a:r>
            <a:r>
              <a:rPr lang="en-US" sz="2400" dirty="0" smtClean="0">
                <a:solidFill>
                  <a:schemeClr val="bg1"/>
                </a:solidFill>
                <a:latin typeface="Times New Roman"/>
                <a:ea typeface="Calibri"/>
              </a:rPr>
              <a:t>world</a:t>
            </a:r>
            <a:r>
              <a:rPr lang="ru-RU" sz="2400" dirty="0" smtClean="0">
                <a:solidFill>
                  <a:schemeClr val="bg1"/>
                </a:solidFill>
                <a:latin typeface="Times New Roman"/>
                <a:ea typeface="Calibri"/>
              </a:rPr>
              <a:t>;</a:t>
            </a:r>
            <a:endParaRPr lang="ro-RO" sz="2400" dirty="0" smtClean="0">
              <a:solidFill>
                <a:schemeClr val="bg1"/>
              </a:solidFill>
              <a:latin typeface="Times New Roman"/>
              <a:ea typeface="Calibri"/>
            </a:endParaRPr>
          </a:p>
          <a:p>
            <a:r>
              <a:rPr lang="en-US" sz="2400" dirty="0">
                <a:solidFill>
                  <a:schemeClr val="bg1"/>
                </a:solidFill>
                <a:latin typeface="Times New Roman"/>
                <a:ea typeface="Calibri"/>
              </a:rPr>
              <a:t>realization institutional reforms and perfection of system of compatibility of national educational </a:t>
            </a:r>
            <a:r>
              <a:rPr lang="en-US" sz="2400" dirty="0" smtClean="0">
                <a:solidFill>
                  <a:schemeClr val="bg1"/>
                </a:solidFill>
                <a:latin typeface="Times New Roman"/>
                <a:ea typeface="Calibri"/>
              </a:rPr>
              <a:t>standards</a:t>
            </a:r>
            <a:r>
              <a:rPr lang="ru-RU" sz="2400" dirty="0">
                <a:solidFill>
                  <a:schemeClr val="bg1"/>
                </a:solidFill>
                <a:latin typeface="Times New Roman"/>
                <a:ea typeface="Calibri"/>
              </a:rPr>
              <a:t>.</a:t>
            </a:r>
            <a:endParaRPr lang="ru-RU" sz="2400" dirty="0">
              <a:solidFill>
                <a:schemeClr val="bg1"/>
              </a:solidFill>
            </a:endParaRPr>
          </a:p>
        </p:txBody>
      </p:sp>
      <p:sp>
        <p:nvSpPr>
          <p:cNvPr id="6" name="Объект 5"/>
          <p:cNvSpPr>
            <a:spLocks noGrp="1"/>
          </p:cNvSpPr>
          <p:nvPr>
            <p:ph sz="half" idx="2"/>
          </p:nvPr>
        </p:nvSpPr>
        <p:spPr>
          <a:xfrm>
            <a:off x="4572000" y="1901950"/>
            <a:ext cx="4038600" cy="4581149"/>
          </a:xfrm>
        </p:spPr>
        <p:txBody>
          <a:bodyPr>
            <a:noAutofit/>
          </a:bodyPr>
          <a:lstStyle/>
          <a:p>
            <a:pPr marL="0" indent="0">
              <a:buNone/>
            </a:pPr>
            <a:r>
              <a:rPr lang="en-US" sz="2000" b="1" dirty="0">
                <a:solidFill>
                  <a:schemeClr val="bg1"/>
                </a:solidFill>
                <a:latin typeface="Times New Roman" panose="02020603050405020304" pitchFamily="18" charset="0"/>
                <a:cs typeface="Times New Roman" panose="02020603050405020304" pitchFamily="18" charset="0"/>
              </a:rPr>
              <a:t>Bologna Process in the education system of the Republic of </a:t>
            </a:r>
            <a:r>
              <a:rPr lang="en-US" sz="2000" b="1" dirty="0" smtClean="0">
                <a:solidFill>
                  <a:schemeClr val="bg1"/>
                </a:solidFill>
                <a:latin typeface="Times New Roman" panose="02020603050405020304" pitchFamily="18" charset="0"/>
                <a:cs typeface="Times New Roman" panose="02020603050405020304" pitchFamily="18" charset="0"/>
              </a:rPr>
              <a:t>Moldova</a:t>
            </a:r>
            <a:r>
              <a:rPr lang="ru-RU" sz="2000" b="1" dirty="0" smtClean="0">
                <a:solidFill>
                  <a:schemeClr val="bg1"/>
                </a:solidFill>
                <a:latin typeface="Times New Roman" panose="02020603050405020304" pitchFamily="18" charset="0"/>
                <a:cs typeface="Times New Roman" panose="02020603050405020304" pitchFamily="18" charset="0"/>
              </a:rPr>
              <a:t>:</a:t>
            </a:r>
          </a:p>
          <a:p>
            <a:r>
              <a:rPr lang="en-US" sz="2000" dirty="0" smtClean="0">
                <a:solidFill>
                  <a:schemeClr val="bg1"/>
                </a:solidFill>
                <a:latin typeface="Times New Roman" panose="02020603050405020304" pitchFamily="18" charset="0"/>
                <a:cs typeface="Times New Roman" panose="02020603050405020304" pitchFamily="18" charset="0"/>
              </a:rPr>
              <a:t>Improvement of the legal framework for the organization of higher education</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dirty="0" smtClean="0">
              <a:solidFill>
                <a:schemeClr val="bg1"/>
              </a:solidFill>
              <a:latin typeface="Times New Roman" panose="02020603050405020304" pitchFamily="18" charset="0"/>
              <a:cs typeface="Times New Roman" panose="02020603050405020304" pitchFamily="18" charset="0"/>
            </a:endParaRPr>
          </a:p>
          <a:p>
            <a:r>
              <a:rPr lang="en-US" sz="2000" dirty="0" smtClean="0">
                <a:solidFill>
                  <a:schemeClr val="bg1"/>
                </a:solidFill>
                <a:latin typeface="Times New Roman" panose="02020603050405020304" pitchFamily="18" charset="0"/>
                <a:cs typeface="Times New Roman" panose="02020603050405020304" pitchFamily="18" charset="0"/>
              </a:rPr>
              <a:t>Creation of a higher education system structured on cycles</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dirty="0" smtClean="0">
              <a:solidFill>
                <a:schemeClr val="bg1"/>
              </a:solidFill>
              <a:latin typeface="Times New Roman" panose="02020603050405020304" pitchFamily="18" charset="0"/>
              <a:cs typeface="Times New Roman" panose="02020603050405020304" pitchFamily="18" charset="0"/>
            </a:endParaRPr>
          </a:p>
          <a:p>
            <a:r>
              <a:rPr lang="en-US" sz="2000" dirty="0" smtClean="0">
                <a:solidFill>
                  <a:schemeClr val="bg1"/>
                </a:solidFill>
                <a:latin typeface="Times New Roman" panose="02020603050405020304" pitchFamily="18" charset="0"/>
                <a:cs typeface="Times New Roman" panose="02020603050405020304" pitchFamily="18" charset="0"/>
              </a:rPr>
              <a:t>The implementation of European Credit Transfer System (ECTS)</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dirty="0" smtClean="0">
              <a:solidFill>
                <a:schemeClr val="bg1"/>
              </a:solidFill>
              <a:latin typeface="Times New Roman" panose="02020603050405020304" pitchFamily="18" charset="0"/>
              <a:cs typeface="Times New Roman" panose="02020603050405020304" pitchFamily="18" charset="0"/>
            </a:endParaRPr>
          </a:p>
          <a:p>
            <a:r>
              <a:rPr lang="en-US" sz="2000" dirty="0" smtClean="0">
                <a:solidFill>
                  <a:schemeClr val="bg1"/>
                </a:solidFill>
                <a:latin typeface="Times New Roman" panose="02020603050405020304" pitchFamily="18" charset="0"/>
                <a:cs typeface="Times New Roman" panose="02020603050405020304" pitchFamily="18" charset="0"/>
              </a:rPr>
              <a:t>Ensuring the quality of higher education</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dirty="0" smtClean="0">
              <a:solidFill>
                <a:schemeClr val="bg1"/>
              </a:solidFill>
              <a:latin typeface="Times New Roman" panose="02020603050405020304" pitchFamily="18" charset="0"/>
              <a:cs typeface="Times New Roman" panose="02020603050405020304" pitchFamily="18" charset="0"/>
            </a:endParaRPr>
          </a:p>
          <a:p>
            <a:r>
              <a:rPr lang="en-US" sz="2000" dirty="0" smtClean="0">
                <a:solidFill>
                  <a:schemeClr val="bg1"/>
                </a:solidFill>
                <a:latin typeface="Times New Roman" panose="02020603050405020304" pitchFamily="18" charset="0"/>
                <a:cs typeface="Times New Roman" panose="02020603050405020304" pitchFamily="18" charset="0"/>
              </a:rPr>
              <a:t>Activities for drafting the National Framework of Qualifications</a:t>
            </a:r>
            <a:r>
              <a:rPr lang="ru-RU"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80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259" y="1291130"/>
            <a:ext cx="8551481" cy="610819"/>
          </a:xfrm>
        </p:spPr>
        <p:txBody>
          <a:bodyPr>
            <a:normAutofit fontScale="90000"/>
          </a:bodyPr>
          <a:lstStyle/>
          <a:p>
            <a:pPr algn="ctr">
              <a:spcAft>
                <a:spcPts val="0"/>
              </a:spcAft>
            </a:pPr>
            <a:r>
              <a:rPr lang="ro-RO" sz="3200" b="1" dirty="0" smtClean="0">
                <a:latin typeface="Times New Roman"/>
                <a:ea typeface="Calibri"/>
                <a:cs typeface="Times New Roman"/>
              </a:rPr>
              <a:t/>
            </a:r>
            <a:br>
              <a:rPr lang="ro-RO" sz="3200" b="1" dirty="0" smtClean="0">
                <a:latin typeface="Times New Roman"/>
                <a:ea typeface="Calibri"/>
                <a:cs typeface="Times New Roman"/>
              </a:rPr>
            </a:b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ru-RU" sz="2800" b="1" dirty="0" smtClean="0">
                <a:latin typeface="Times New Roman"/>
                <a:ea typeface="Calibri"/>
                <a:cs typeface="Times New Roman"/>
              </a:rPr>
              <a:t>BOLOGNA PROCESS IN THE EDUCATION SYSTEM OF THE REPUBLIC OF MOLDOVA</a:t>
            </a:r>
            <a:r>
              <a:rPr lang="ru-RU" sz="2400" dirty="0">
                <a:ea typeface="Calibri"/>
                <a:cs typeface="Times New Roman"/>
              </a:rPr>
              <a:t/>
            </a:r>
            <a:br>
              <a:rPr lang="ru-RU" sz="2400" dirty="0">
                <a:ea typeface="Calibri"/>
                <a:cs typeface="Times New Roman"/>
              </a:rPr>
            </a:br>
            <a:r>
              <a:rPr lang="ru-RU" sz="2800" dirty="0">
                <a:ea typeface="Calibri"/>
                <a:cs typeface="Times New Roman"/>
              </a:rPr>
              <a:t/>
            </a:r>
            <a:br>
              <a:rPr lang="ru-RU" sz="2800" dirty="0">
                <a:ea typeface="Calibri"/>
                <a:cs typeface="Times New Roman"/>
              </a:rPr>
            </a:br>
            <a:endParaRPr lang="en-US" sz="3200" b="1" dirty="0"/>
          </a:p>
        </p:txBody>
      </p:sp>
      <p:sp>
        <p:nvSpPr>
          <p:cNvPr id="3" name="Content Placeholder 2"/>
          <p:cNvSpPr>
            <a:spLocks noGrp="1"/>
          </p:cNvSpPr>
          <p:nvPr>
            <p:ph idx="1"/>
          </p:nvPr>
        </p:nvSpPr>
        <p:spPr>
          <a:xfrm>
            <a:off x="296260" y="2207359"/>
            <a:ext cx="8704185" cy="4428445"/>
          </a:xfrm>
        </p:spPr>
        <p:txBody>
          <a:bodyPr>
            <a:normAutofit lnSpcReduction="10000"/>
          </a:bodyPr>
          <a:lstStyle/>
          <a:p>
            <a:pPr marL="0" indent="352425" algn="just">
              <a:spcBef>
                <a:spcPts val="0"/>
              </a:spcBef>
              <a:spcAft>
                <a:spcPts val="0"/>
              </a:spcAft>
              <a:buFont typeface="Wingdings" panose="05000000000000000000" pitchFamily="2" charset="2"/>
              <a:buChar char="Ø"/>
            </a:pPr>
            <a:r>
              <a:rPr lang="ru-RU" sz="2400" dirty="0" err="1" smtClean="0">
                <a:latin typeface="Times New Roman"/>
                <a:ea typeface="Calibri"/>
              </a:rPr>
              <a:t>Collaboration</a:t>
            </a:r>
            <a:r>
              <a:rPr lang="ru-RU" sz="2400" dirty="0" smtClean="0">
                <a:latin typeface="Times New Roman"/>
                <a:ea typeface="Calibri"/>
              </a:rPr>
              <a:t> </a:t>
            </a:r>
            <a:r>
              <a:rPr lang="ru-RU" sz="2400" dirty="0" err="1">
                <a:latin typeface="Times New Roman"/>
                <a:ea typeface="Calibri"/>
              </a:rPr>
              <a:t>of</a:t>
            </a:r>
            <a:r>
              <a:rPr lang="ru-RU" sz="2400" dirty="0">
                <a:latin typeface="Times New Roman"/>
                <a:ea typeface="Calibri"/>
              </a:rPr>
              <a:t> </a:t>
            </a:r>
            <a:r>
              <a:rPr lang="ru-RU" sz="2400" dirty="0" err="1">
                <a:latin typeface="Times New Roman"/>
                <a:ea typeface="Calibri"/>
              </a:rPr>
              <a:t>the</a:t>
            </a:r>
            <a:r>
              <a:rPr lang="ru-RU" sz="2400" dirty="0">
                <a:latin typeface="Times New Roman"/>
                <a:ea typeface="Calibri"/>
              </a:rPr>
              <a:t> </a:t>
            </a:r>
            <a:r>
              <a:rPr lang="ru-RU" sz="2400" b="1" i="1" dirty="0">
                <a:latin typeface="Times New Roman"/>
                <a:ea typeface="Calibri"/>
              </a:rPr>
              <a:t>UN </a:t>
            </a:r>
            <a:r>
              <a:rPr lang="ru-RU" sz="2400" b="1" i="1" dirty="0" err="1">
                <a:latin typeface="Times New Roman"/>
                <a:ea typeface="Calibri"/>
              </a:rPr>
              <a:t>Agencies</a:t>
            </a:r>
            <a:r>
              <a:rPr lang="ru-RU" sz="2400" b="1" i="1" dirty="0">
                <a:latin typeface="Times New Roman"/>
                <a:ea typeface="Calibri"/>
              </a:rPr>
              <a:t>, </a:t>
            </a:r>
            <a:r>
              <a:rPr lang="ru-RU" sz="2400" b="1" i="1" dirty="0" err="1">
                <a:latin typeface="Times New Roman"/>
                <a:ea typeface="Calibri"/>
              </a:rPr>
              <a:t>World</a:t>
            </a:r>
            <a:r>
              <a:rPr lang="ru-RU" sz="2400" b="1" i="1" dirty="0">
                <a:latin typeface="Times New Roman"/>
                <a:ea typeface="Calibri"/>
              </a:rPr>
              <a:t> </a:t>
            </a:r>
            <a:r>
              <a:rPr lang="ru-RU" sz="2400" b="1" i="1" dirty="0" err="1">
                <a:latin typeface="Times New Roman"/>
                <a:ea typeface="Calibri"/>
              </a:rPr>
              <a:t>Bank</a:t>
            </a:r>
            <a:r>
              <a:rPr lang="ru-RU" sz="2400" b="1" i="1" dirty="0">
                <a:latin typeface="Times New Roman"/>
                <a:ea typeface="Calibri"/>
              </a:rPr>
              <a:t>, </a:t>
            </a:r>
            <a:r>
              <a:rPr lang="ru-RU" sz="2400" b="1" i="1" dirty="0" err="1">
                <a:latin typeface="Times New Roman"/>
                <a:ea typeface="Calibri"/>
              </a:rPr>
              <a:t>Council</a:t>
            </a:r>
            <a:r>
              <a:rPr lang="ru-RU" sz="2400" b="1" i="1" dirty="0">
                <a:latin typeface="Times New Roman"/>
                <a:ea typeface="Calibri"/>
              </a:rPr>
              <a:t> </a:t>
            </a:r>
            <a:r>
              <a:rPr lang="ru-RU" sz="2400" b="1" i="1" dirty="0" err="1">
                <a:latin typeface="Times New Roman"/>
                <a:ea typeface="Calibri"/>
              </a:rPr>
              <a:t>of</a:t>
            </a:r>
            <a:r>
              <a:rPr lang="ru-RU" sz="2400" b="1" i="1" dirty="0">
                <a:latin typeface="Times New Roman"/>
                <a:ea typeface="Calibri"/>
              </a:rPr>
              <a:t> </a:t>
            </a:r>
            <a:r>
              <a:rPr lang="ru-RU" sz="2400" b="1" i="1" dirty="0" err="1">
                <a:latin typeface="Times New Roman"/>
                <a:ea typeface="Calibri"/>
              </a:rPr>
              <a:t>Europe</a:t>
            </a:r>
            <a:r>
              <a:rPr lang="ru-RU" sz="2400" b="1" i="1" dirty="0">
                <a:latin typeface="Times New Roman"/>
                <a:ea typeface="Calibri"/>
              </a:rPr>
              <a:t> </a:t>
            </a:r>
            <a:r>
              <a:rPr lang="ru-RU" sz="2400" b="1" i="1" dirty="0" err="1">
                <a:latin typeface="Times New Roman"/>
                <a:ea typeface="Calibri"/>
              </a:rPr>
              <a:t>and</a:t>
            </a:r>
            <a:r>
              <a:rPr lang="ru-RU" sz="2400" b="1" i="1" dirty="0">
                <a:latin typeface="Times New Roman"/>
                <a:ea typeface="Calibri"/>
              </a:rPr>
              <a:t> </a:t>
            </a:r>
            <a:r>
              <a:rPr lang="ru-RU" sz="2400" b="1" i="1" dirty="0" err="1">
                <a:latin typeface="Times New Roman"/>
                <a:ea typeface="Calibri"/>
              </a:rPr>
              <a:t>European</a:t>
            </a:r>
            <a:r>
              <a:rPr lang="ru-RU" sz="2400" b="1" i="1" dirty="0">
                <a:latin typeface="Times New Roman"/>
                <a:ea typeface="Calibri"/>
              </a:rPr>
              <a:t> </a:t>
            </a:r>
            <a:r>
              <a:rPr lang="ru-RU" sz="2400" b="1" i="1" dirty="0" err="1" smtClean="0">
                <a:latin typeface="Times New Roman"/>
                <a:ea typeface="Calibri"/>
              </a:rPr>
              <a:t>Commission</a:t>
            </a:r>
            <a:r>
              <a:rPr lang="en-US" sz="2400" b="1" i="1" dirty="0">
                <a:latin typeface="Times New Roman"/>
                <a:ea typeface="Calibri"/>
              </a:rPr>
              <a:t>,</a:t>
            </a:r>
            <a:r>
              <a:rPr lang="ru-RU" sz="2400" b="1" i="1" dirty="0" smtClean="0">
                <a:latin typeface="Times New Roman"/>
                <a:ea typeface="Calibri"/>
              </a:rPr>
              <a:t> </a:t>
            </a:r>
            <a:r>
              <a:rPr lang="ru-RU" sz="2400" b="1" i="1" dirty="0" err="1">
                <a:latin typeface="Times New Roman"/>
                <a:ea typeface="Calibri"/>
              </a:rPr>
              <a:t>East</a:t>
            </a:r>
            <a:r>
              <a:rPr lang="ru-RU" sz="2400" b="1" i="1" dirty="0">
                <a:latin typeface="Times New Roman"/>
                <a:ea typeface="Calibri"/>
              </a:rPr>
              <a:t> </a:t>
            </a:r>
            <a:r>
              <a:rPr lang="ru-RU" sz="2400" b="1" i="1" dirty="0" err="1">
                <a:latin typeface="Times New Roman"/>
                <a:ea typeface="Calibri"/>
              </a:rPr>
              <a:t>European</a:t>
            </a:r>
            <a:r>
              <a:rPr lang="ru-RU" sz="2400" b="1" i="1" dirty="0">
                <a:latin typeface="Times New Roman"/>
                <a:ea typeface="Calibri"/>
              </a:rPr>
              <a:t> </a:t>
            </a:r>
            <a:r>
              <a:rPr lang="ru-RU" sz="2400" b="1" i="1" dirty="0" err="1">
                <a:latin typeface="Times New Roman"/>
                <a:ea typeface="Calibri"/>
              </a:rPr>
              <a:t>Foundation</a:t>
            </a:r>
            <a:r>
              <a:rPr lang="ru-RU" sz="2400" b="1" i="1" dirty="0">
                <a:latin typeface="Times New Roman"/>
                <a:ea typeface="Calibri"/>
              </a:rPr>
              <a:t>, </a:t>
            </a:r>
            <a:r>
              <a:rPr lang="ru-RU" sz="2400" b="1" i="1" dirty="0" err="1">
                <a:latin typeface="Times New Roman"/>
                <a:ea typeface="Calibri"/>
              </a:rPr>
              <a:t>International</a:t>
            </a:r>
            <a:r>
              <a:rPr lang="ru-RU" sz="2400" b="1" i="1" dirty="0">
                <a:latin typeface="Times New Roman"/>
                <a:ea typeface="Calibri"/>
              </a:rPr>
              <a:t> </a:t>
            </a:r>
            <a:r>
              <a:rPr lang="ru-RU" sz="2400" b="1" i="1" dirty="0" err="1">
                <a:latin typeface="Times New Roman"/>
                <a:ea typeface="Calibri"/>
              </a:rPr>
              <a:t>Organization</a:t>
            </a:r>
            <a:r>
              <a:rPr lang="ru-RU" sz="2400" b="1" i="1" dirty="0">
                <a:latin typeface="Times New Roman"/>
                <a:ea typeface="Calibri"/>
              </a:rPr>
              <a:t> </a:t>
            </a:r>
            <a:r>
              <a:rPr lang="ru-RU" sz="2400" b="1" i="1" dirty="0" err="1">
                <a:latin typeface="Times New Roman"/>
                <a:ea typeface="Calibri"/>
              </a:rPr>
              <a:t>for</a:t>
            </a:r>
            <a:r>
              <a:rPr lang="ru-RU" sz="2400" b="1" i="1" dirty="0">
                <a:latin typeface="Times New Roman"/>
                <a:ea typeface="Calibri"/>
              </a:rPr>
              <a:t> </a:t>
            </a:r>
            <a:r>
              <a:rPr lang="ru-RU" sz="2400" b="1" i="1" dirty="0" err="1" smtClean="0">
                <a:latin typeface="Times New Roman"/>
                <a:ea typeface="Calibri"/>
              </a:rPr>
              <a:t>Migration</a:t>
            </a:r>
            <a:r>
              <a:rPr lang="en-US" sz="2400" b="1" i="1" dirty="0" smtClean="0">
                <a:latin typeface="Times New Roman"/>
                <a:ea typeface="Calibri"/>
              </a:rPr>
              <a:t> </a:t>
            </a:r>
            <a:r>
              <a:rPr lang="ru-RU" sz="2400" b="1" dirty="0" err="1" smtClean="0">
                <a:latin typeface="Times New Roman"/>
                <a:ea typeface="Calibri"/>
              </a:rPr>
              <a:t>and</a:t>
            </a:r>
            <a:r>
              <a:rPr lang="ru-RU" sz="2400" b="1" dirty="0" smtClean="0">
                <a:latin typeface="Times New Roman"/>
                <a:ea typeface="Calibri"/>
              </a:rPr>
              <a:t> </a:t>
            </a:r>
            <a:r>
              <a:rPr lang="ru-RU" sz="2400" b="1" i="1" dirty="0" err="1">
                <a:latin typeface="Times New Roman"/>
                <a:ea typeface="Calibri"/>
              </a:rPr>
              <a:t>other</a:t>
            </a:r>
            <a:r>
              <a:rPr lang="ru-RU" sz="2400" b="1" i="1" dirty="0">
                <a:latin typeface="Times New Roman"/>
                <a:ea typeface="Calibri"/>
              </a:rPr>
              <a:t> </a:t>
            </a:r>
            <a:r>
              <a:rPr lang="ru-RU" sz="2400" b="1" i="1" dirty="0" err="1">
                <a:latin typeface="Times New Roman"/>
                <a:ea typeface="Calibri"/>
              </a:rPr>
              <a:t>international</a:t>
            </a:r>
            <a:r>
              <a:rPr lang="ru-RU" sz="2400" b="1" i="1" dirty="0">
                <a:latin typeface="Times New Roman"/>
                <a:ea typeface="Calibri"/>
              </a:rPr>
              <a:t> </a:t>
            </a:r>
            <a:r>
              <a:rPr lang="ru-RU" sz="2400" b="1" i="1" dirty="0" err="1">
                <a:latin typeface="Times New Roman"/>
                <a:ea typeface="Calibri"/>
              </a:rPr>
              <a:t>structures</a:t>
            </a:r>
            <a:r>
              <a:rPr lang="ru-RU" sz="2400" dirty="0">
                <a:latin typeface="Times New Roman"/>
                <a:ea typeface="Calibri"/>
              </a:rPr>
              <a:t> </a:t>
            </a:r>
            <a:r>
              <a:rPr lang="ru-RU" sz="2400" dirty="0" err="1">
                <a:latin typeface="Times New Roman"/>
                <a:ea typeface="Calibri"/>
              </a:rPr>
              <a:t>are</a:t>
            </a:r>
            <a:r>
              <a:rPr lang="ru-RU" sz="2400" dirty="0">
                <a:latin typeface="Times New Roman"/>
                <a:ea typeface="Calibri"/>
              </a:rPr>
              <a:t> </a:t>
            </a:r>
            <a:r>
              <a:rPr lang="ru-RU" sz="2400" dirty="0" err="1">
                <a:latin typeface="Times New Roman"/>
                <a:ea typeface="Calibri"/>
              </a:rPr>
              <a:t>very</a:t>
            </a:r>
            <a:r>
              <a:rPr lang="ru-RU" sz="2400" dirty="0">
                <a:latin typeface="Times New Roman"/>
                <a:ea typeface="Calibri"/>
              </a:rPr>
              <a:t> </a:t>
            </a:r>
            <a:r>
              <a:rPr lang="ru-RU" sz="2400" dirty="0" err="1">
                <a:latin typeface="Times New Roman"/>
                <a:ea typeface="Calibri"/>
              </a:rPr>
              <a:t>significant</a:t>
            </a:r>
            <a:r>
              <a:rPr lang="ru-RU" sz="2400" dirty="0">
                <a:latin typeface="Times New Roman"/>
                <a:ea typeface="Calibri"/>
              </a:rPr>
              <a:t> </a:t>
            </a:r>
            <a:r>
              <a:rPr lang="ru-RU" sz="2400" dirty="0" err="1">
                <a:latin typeface="Times New Roman"/>
                <a:ea typeface="Calibri"/>
              </a:rPr>
              <a:t>factor</a:t>
            </a:r>
            <a:r>
              <a:rPr lang="ru-RU" sz="2400" dirty="0">
                <a:latin typeface="Times New Roman"/>
                <a:ea typeface="Calibri"/>
              </a:rPr>
              <a:t> </a:t>
            </a:r>
            <a:r>
              <a:rPr lang="ru-RU" sz="2400" dirty="0" err="1">
                <a:latin typeface="Times New Roman"/>
                <a:ea typeface="Calibri"/>
              </a:rPr>
              <a:t>for</a:t>
            </a:r>
            <a:r>
              <a:rPr lang="ru-RU" sz="2400" dirty="0">
                <a:latin typeface="Times New Roman"/>
                <a:ea typeface="Calibri"/>
              </a:rPr>
              <a:t> </a:t>
            </a:r>
            <a:r>
              <a:rPr lang="ru-RU" sz="2400" dirty="0" err="1">
                <a:latin typeface="Times New Roman"/>
                <a:ea typeface="Calibri"/>
              </a:rPr>
              <a:t>governmental</a:t>
            </a:r>
            <a:r>
              <a:rPr lang="ru-RU" sz="2400" dirty="0">
                <a:latin typeface="Times New Roman"/>
                <a:ea typeface="Calibri"/>
              </a:rPr>
              <a:t> </a:t>
            </a:r>
            <a:r>
              <a:rPr lang="ru-RU" sz="2400" dirty="0" err="1">
                <a:latin typeface="Times New Roman"/>
                <a:ea typeface="Calibri"/>
              </a:rPr>
              <a:t>structures</a:t>
            </a:r>
            <a:r>
              <a:rPr lang="ru-RU" sz="2400" dirty="0">
                <a:latin typeface="Times New Roman"/>
                <a:ea typeface="Calibri"/>
              </a:rPr>
              <a:t> </a:t>
            </a:r>
            <a:r>
              <a:rPr lang="ru-RU" sz="2400" dirty="0" err="1">
                <a:latin typeface="Times New Roman"/>
                <a:ea typeface="Calibri"/>
              </a:rPr>
              <a:t>working</a:t>
            </a:r>
            <a:r>
              <a:rPr lang="ru-RU" sz="2400" dirty="0">
                <a:latin typeface="Times New Roman"/>
                <a:ea typeface="Calibri"/>
              </a:rPr>
              <a:t> </a:t>
            </a:r>
            <a:r>
              <a:rPr lang="ru-RU" sz="2400" dirty="0" err="1">
                <a:latin typeface="Times New Roman"/>
                <a:ea typeface="Calibri"/>
              </a:rPr>
              <a:t>with</a:t>
            </a:r>
            <a:r>
              <a:rPr lang="ru-RU" sz="2400" dirty="0">
                <a:latin typeface="Times New Roman"/>
                <a:ea typeface="Calibri"/>
              </a:rPr>
              <a:t> </a:t>
            </a:r>
            <a:r>
              <a:rPr lang="ru-RU" sz="2400" dirty="0" err="1">
                <a:latin typeface="Times New Roman"/>
                <a:ea typeface="Calibri"/>
              </a:rPr>
              <a:t>youth</a:t>
            </a:r>
            <a:r>
              <a:rPr lang="en-US" sz="2400" dirty="0">
                <a:latin typeface="Times New Roman"/>
                <a:ea typeface="Calibri"/>
              </a:rPr>
              <a:t>.</a:t>
            </a:r>
            <a:r>
              <a:rPr lang="ru-RU" sz="2400" dirty="0">
                <a:latin typeface="Times New Roman"/>
                <a:ea typeface="Calibri"/>
              </a:rPr>
              <a:t> </a:t>
            </a:r>
            <a:endParaRPr lang="ru-RU" sz="2400" dirty="0" smtClean="0">
              <a:latin typeface="Times New Roman"/>
              <a:ea typeface="Calibri"/>
            </a:endParaRPr>
          </a:p>
          <a:p>
            <a:pPr marL="0" indent="352425" algn="just">
              <a:spcBef>
                <a:spcPts val="0"/>
              </a:spcBef>
              <a:spcAft>
                <a:spcPts val="0"/>
              </a:spcAft>
              <a:buNone/>
            </a:pPr>
            <a:endParaRPr lang="ru-RU" sz="2400" dirty="0" smtClean="0">
              <a:latin typeface="Times New Roman"/>
              <a:ea typeface="Calibri"/>
            </a:endParaRPr>
          </a:p>
          <a:p>
            <a:pPr marL="0" indent="352425" algn="just">
              <a:spcBef>
                <a:spcPts val="0"/>
              </a:spcBef>
              <a:spcAft>
                <a:spcPts val="0"/>
              </a:spcAft>
              <a:buFont typeface="Wingdings" panose="05000000000000000000" pitchFamily="2" charset="2"/>
              <a:buChar char="Ø"/>
            </a:pPr>
            <a:r>
              <a:rPr lang="ru-RU" sz="2400" dirty="0" err="1" smtClean="0">
                <a:latin typeface="Times New Roman"/>
                <a:ea typeface="Calibri"/>
              </a:rPr>
              <a:t>The</a:t>
            </a:r>
            <a:r>
              <a:rPr lang="ru-RU" sz="2400" dirty="0" smtClean="0">
                <a:latin typeface="Times New Roman"/>
                <a:ea typeface="Calibri"/>
              </a:rPr>
              <a:t> </a:t>
            </a:r>
            <a:r>
              <a:rPr lang="ru-RU" sz="2400" dirty="0" err="1">
                <a:latin typeface="Times New Roman"/>
                <a:ea typeface="Calibri"/>
              </a:rPr>
              <a:t>activity</a:t>
            </a:r>
            <a:r>
              <a:rPr lang="ru-RU" sz="2400" dirty="0">
                <a:latin typeface="Times New Roman"/>
                <a:ea typeface="Calibri"/>
              </a:rPr>
              <a:t> </a:t>
            </a:r>
            <a:r>
              <a:rPr lang="ru-RU" sz="2400" dirty="0" err="1">
                <a:latin typeface="Times New Roman"/>
                <a:ea typeface="Calibri"/>
              </a:rPr>
              <a:t>of</a:t>
            </a:r>
            <a:r>
              <a:rPr lang="ru-RU" sz="2400" dirty="0">
                <a:latin typeface="Times New Roman"/>
                <a:ea typeface="Calibri"/>
              </a:rPr>
              <a:t> </a:t>
            </a:r>
            <a:r>
              <a:rPr lang="ru-RU" sz="2400" dirty="0" err="1">
                <a:latin typeface="Times New Roman"/>
                <a:ea typeface="Calibri"/>
              </a:rPr>
              <a:t>national</a:t>
            </a:r>
            <a:r>
              <a:rPr lang="ru-RU" sz="2400" dirty="0">
                <a:latin typeface="Times New Roman"/>
                <a:ea typeface="Calibri"/>
              </a:rPr>
              <a:t> </a:t>
            </a:r>
            <a:r>
              <a:rPr lang="ru-RU" sz="2400" dirty="0" err="1">
                <a:latin typeface="Times New Roman"/>
                <a:ea typeface="Calibri"/>
              </a:rPr>
              <a:t>body</a:t>
            </a:r>
            <a:r>
              <a:rPr lang="ru-RU" sz="2400" dirty="0">
                <a:latin typeface="Times New Roman"/>
                <a:ea typeface="Calibri"/>
              </a:rPr>
              <a:t> </a:t>
            </a:r>
            <a:r>
              <a:rPr lang="ru-RU" sz="2400" dirty="0" err="1">
                <a:latin typeface="Times New Roman"/>
                <a:ea typeface="Calibri"/>
              </a:rPr>
              <a:t>responsible</a:t>
            </a:r>
            <a:r>
              <a:rPr lang="ru-RU" sz="2400" dirty="0">
                <a:latin typeface="Times New Roman"/>
                <a:ea typeface="Calibri"/>
              </a:rPr>
              <a:t> </a:t>
            </a:r>
            <a:r>
              <a:rPr lang="ru-RU" sz="2400" dirty="0" err="1">
                <a:latin typeface="Times New Roman"/>
                <a:ea typeface="Calibri"/>
              </a:rPr>
              <a:t>for</a:t>
            </a:r>
            <a:r>
              <a:rPr lang="ru-RU" sz="2400" dirty="0">
                <a:latin typeface="Times New Roman"/>
                <a:ea typeface="Calibri"/>
              </a:rPr>
              <a:t> </a:t>
            </a:r>
            <a:r>
              <a:rPr lang="ru-RU" sz="2400" dirty="0" err="1">
                <a:latin typeface="Times New Roman"/>
                <a:ea typeface="Calibri"/>
              </a:rPr>
              <a:t>youth</a:t>
            </a:r>
            <a:r>
              <a:rPr lang="ru-RU" sz="2400" dirty="0">
                <a:latin typeface="Times New Roman"/>
                <a:ea typeface="Calibri"/>
              </a:rPr>
              <a:t>, </a:t>
            </a:r>
            <a:r>
              <a:rPr lang="ru-RU" sz="2400" dirty="0" err="1">
                <a:latin typeface="Times New Roman"/>
                <a:ea typeface="Calibri"/>
              </a:rPr>
              <a:t>donors</a:t>
            </a:r>
            <a:r>
              <a:rPr lang="ru-RU" sz="2400" dirty="0">
                <a:latin typeface="Times New Roman"/>
                <a:ea typeface="Calibri"/>
              </a:rPr>
              <a:t> </a:t>
            </a:r>
            <a:r>
              <a:rPr lang="ru-RU" sz="2400" dirty="0" err="1">
                <a:latin typeface="Times New Roman"/>
                <a:ea typeface="Calibri"/>
              </a:rPr>
              <a:t>and</a:t>
            </a:r>
            <a:r>
              <a:rPr lang="ru-RU" sz="2400" dirty="0">
                <a:latin typeface="Times New Roman"/>
                <a:ea typeface="Calibri"/>
              </a:rPr>
              <a:t> </a:t>
            </a:r>
            <a:r>
              <a:rPr lang="ru-RU" sz="2400" dirty="0" err="1">
                <a:latin typeface="Times New Roman"/>
                <a:ea typeface="Calibri"/>
              </a:rPr>
              <a:t>youth</a:t>
            </a:r>
            <a:r>
              <a:rPr lang="ru-RU" sz="2400" dirty="0">
                <a:latin typeface="Times New Roman"/>
                <a:ea typeface="Calibri"/>
              </a:rPr>
              <a:t> </a:t>
            </a:r>
            <a:r>
              <a:rPr lang="ru-RU" sz="2400" dirty="0" err="1">
                <a:latin typeface="Times New Roman"/>
                <a:ea typeface="Calibri"/>
              </a:rPr>
              <a:t>organizations</a:t>
            </a:r>
            <a:r>
              <a:rPr lang="ru-RU" sz="2400" dirty="0">
                <a:latin typeface="Times New Roman"/>
                <a:ea typeface="Calibri"/>
              </a:rPr>
              <a:t> </a:t>
            </a:r>
            <a:r>
              <a:rPr lang="ru-RU" sz="2400" dirty="0" err="1">
                <a:latin typeface="Times New Roman"/>
                <a:ea typeface="Calibri"/>
              </a:rPr>
              <a:t>favour</a:t>
            </a:r>
            <a:r>
              <a:rPr lang="ru-RU" sz="2400" dirty="0">
                <a:latin typeface="Times New Roman"/>
                <a:ea typeface="Calibri"/>
              </a:rPr>
              <a:t> </a:t>
            </a:r>
            <a:r>
              <a:rPr lang="ru-RU" sz="2400" dirty="0" err="1">
                <a:latin typeface="Times New Roman"/>
                <a:ea typeface="Calibri"/>
              </a:rPr>
              <a:t>the</a:t>
            </a:r>
            <a:r>
              <a:rPr lang="ru-RU" sz="2400" dirty="0">
                <a:latin typeface="Times New Roman"/>
                <a:ea typeface="Calibri"/>
              </a:rPr>
              <a:t> </a:t>
            </a:r>
            <a:r>
              <a:rPr lang="ru-RU" sz="2400" b="1" dirty="0" err="1">
                <a:latin typeface="Times New Roman"/>
                <a:ea typeface="Calibri"/>
              </a:rPr>
              <a:t>development</a:t>
            </a:r>
            <a:r>
              <a:rPr lang="ru-RU" sz="2400" b="1" dirty="0">
                <a:latin typeface="Times New Roman"/>
                <a:ea typeface="Calibri"/>
              </a:rPr>
              <a:t> </a:t>
            </a:r>
            <a:r>
              <a:rPr lang="ru-RU" sz="2400" b="1" dirty="0" err="1">
                <a:latin typeface="Times New Roman"/>
                <a:ea typeface="Calibri"/>
              </a:rPr>
              <a:t>of</a:t>
            </a:r>
            <a:r>
              <a:rPr lang="ru-RU" sz="2400" b="1" dirty="0">
                <a:latin typeface="Times New Roman"/>
                <a:ea typeface="Calibri"/>
              </a:rPr>
              <a:t> </a:t>
            </a:r>
            <a:r>
              <a:rPr lang="ru-RU" sz="2400" b="1" dirty="0" err="1">
                <a:latin typeface="Times New Roman"/>
                <a:ea typeface="Calibri"/>
              </a:rPr>
              <a:t>youth</a:t>
            </a:r>
            <a:r>
              <a:rPr lang="ru-RU" sz="2400" b="1" dirty="0">
                <a:latin typeface="Times New Roman"/>
                <a:ea typeface="Calibri"/>
              </a:rPr>
              <a:t> </a:t>
            </a:r>
            <a:r>
              <a:rPr lang="ru-RU" sz="2400" b="1" dirty="0" err="1">
                <a:latin typeface="Times New Roman"/>
                <a:ea typeface="Calibri"/>
              </a:rPr>
              <a:t>policy</a:t>
            </a:r>
            <a:r>
              <a:rPr lang="ru-RU" sz="2400" b="1" dirty="0">
                <a:latin typeface="Times New Roman"/>
                <a:ea typeface="Calibri"/>
              </a:rPr>
              <a:t> </a:t>
            </a:r>
            <a:r>
              <a:rPr lang="ru-RU" sz="2400" b="1" dirty="0" err="1">
                <a:latin typeface="Times New Roman"/>
                <a:ea typeface="Calibri"/>
              </a:rPr>
              <a:t>and</a:t>
            </a:r>
            <a:r>
              <a:rPr lang="ru-RU" sz="2400" b="1" dirty="0">
                <a:latin typeface="Times New Roman"/>
                <a:ea typeface="Calibri"/>
              </a:rPr>
              <a:t> </a:t>
            </a:r>
            <a:r>
              <a:rPr lang="ru-RU" sz="2400" b="1" dirty="0" err="1">
                <a:latin typeface="Times New Roman"/>
                <a:ea typeface="Calibri"/>
              </a:rPr>
              <a:t>motivate</a:t>
            </a:r>
            <a:r>
              <a:rPr lang="ru-RU" sz="2400" b="1" dirty="0">
                <a:latin typeface="Times New Roman"/>
                <a:ea typeface="Calibri"/>
              </a:rPr>
              <a:t> </a:t>
            </a:r>
            <a:r>
              <a:rPr lang="ru-RU" sz="2400" b="1" dirty="0" err="1">
                <a:latin typeface="Times New Roman"/>
                <a:ea typeface="Calibri"/>
              </a:rPr>
              <a:t>young</a:t>
            </a:r>
            <a:r>
              <a:rPr lang="ru-RU" sz="2400" b="1" dirty="0">
                <a:latin typeface="Times New Roman"/>
                <a:ea typeface="Calibri"/>
              </a:rPr>
              <a:t> </a:t>
            </a:r>
            <a:r>
              <a:rPr lang="ru-RU" sz="2400" b="1" dirty="0" err="1">
                <a:latin typeface="Times New Roman"/>
                <a:ea typeface="Calibri"/>
              </a:rPr>
              <a:t>people</a:t>
            </a:r>
            <a:r>
              <a:rPr lang="ru-RU" sz="2400" b="1" dirty="0">
                <a:latin typeface="Times New Roman"/>
                <a:ea typeface="Calibri"/>
              </a:rPr>
              <a:t> </a:t>
            </a:r>
            <a:r>
              <a:rPr lang="ru-RU" sz="2400" b="1" dirty="0" err="1">
                <a:latin typeface="Times New Roman"/>
                <a:ea typeface="Calibri"/>
              </a:rPr>
              <a:t>to</a:t>
            </a:r>
            <a:r>
              <a:rPr lang="ru-RU" sz="2400" b="1" dirty="0">
                <a:latin typeface="Times New Roman"/>
                <a:ea typeface="Calibri"/>
              </a:rPr>
              <a:t> </a:t>
            </a:r>
            <a:r>
              <a:rPr lang="ru-RU" sz="2400" b="1" dirty="0" err="1">
                <a:latin typeface="Times New Roman"/>
                <a:ea typeface="Calibri"/>
              </a:rPr>
              <a:t>participate</a:t>
            </a:r>
            <a:r>
              <a:rPr lang="ru-RU" sz="2400" b="1" dirty="0">
                <a:latin typeface="Times New Roman"/>
                <a:ea typeface="Calibri"/>
              </a:rPr>
              <a:t> </a:t>
            </a:r>
            <a:r>
              <a:rPr lang="ru-RU" sz="2400" b="1" dirty="0" err="1">
                <a:latin typeface="Times New Roman"/>
                <a:ea typeface="Calibri"/>
              </a:rPr>
              <a:t>in</a:t>
            </a:r>
            <a:r>
              <a:rPr lang="ru-RU" sz="2400" b="1" dirty="0">
                <a:latin typeface="Times New Roman"/>
                <a:ea typeface="Calibri"/>
              </a:rPr>
              <a:t> </a:t>
            </a:r>
            <a:r>
              <a:rPr lang="ru-RU" sz="2400" b="1" dirty="0" err="1">
                <a:latin typeface="Times New Roman"/>
                <a:ea typeface="Calibri"/>
              </a:rPr>
              <a:t>this</a:t>
            </a:r>
            <a:r>
              <a:rPr lang="ru-RU" sz="2400" b="1" dirty="0">
                <a:latin typeface="Times New Roman"/>
                <a:ea typeface="Calibri"/>
              </a:rPr>
              <a:t> </a:t>
            </a:r>
            <a:r>
              <a:rPr lang="ru-RU" sz="2400" b="1" dirty="0" err="1">
                <a:latin typeface="Times New Roman"/>
                <a:ea typeface="Calibri"/>
              </a:rPr>
              <a:t>process</a:t>
            </a:r>
            <a:r>
              <a:rPr lang="ru-RU" sz="2400" b="1" dirty="0">
                <a:latin typeface="Times New Roman"/>
                <a:ea typeface="Calibri"/>
              </a:rPr>
              <a:t>. </a:t>
            </a:r>
            <a:endParaRPr lang="ru-RU" sz="2400" b="1" dirty="0" smtClean="0">
              <a:latin typeface="Times New Roman"/>
              <a:ea typeface="Calibri"/>
            </a:endParaRPr>
          </a:p>
          <a:p>
            <a:pPr marL="0" indent="352425" algn="just">
              <a:spcBef>
                <a:spcPts val="0"/>
              </a:spcBef>
              <a:spcAft>
                <a:spcPts val="0"/>
              </a:spcAft>
              <a:buNone/>
            </a:pPr>
            <a:endParaRPr lang="ru-RU" sz="2400" b="1" dirty="0" smtClean="0">
              <a:latin typeface="Times New Roman"/>
              <a:ea typeface="Calibri"/>
            </a:endParaRPr>
          </a:p>
          <a:p>
            <a:pPr marL="0" indent="352425" algn="just">
              <a:spcBef>
                <a:spcPts val="0"/>
              </a:spcBef>
              <a:spcAft>
                <a:spcPts val="0"/>
              </a:spcAft>
              <a:buFont typeface="Wingdings" panose="05000000000000000000" pitchFamily="2" charset="2"/>
              <a:buChar char="Ø"/>
            </a:pPr>
            <a:r>
              <a:rPr lang="ru-RU" sz="2400" dirty="0" err="1">
                <a:latin typeface="Times New Roman"/>
                <a:ea typeface="Calibri"/>
                <a:cs typeface="Times New Roman"/>
              </a:rPr>
              <a:t>The</a:t>
            </a:r>
            <a:r>
              <a:rPr lang="ru-RU" sz="2400" dirty="0">
                <a:latin typeface="Times New Roman"/>
                <a:ea typeface="Calibri"/>
                <a:cs typeface="Times New Roman"/>
              </a:rPr>
              <a:t> </a:t>
            </a:r>
            <a:r>
              <a:rPr lang="ru-RU" sz="2400" dirty="0" err="1">
                <a:latin typeface="Times New Roman"/>
                <a:ea typeface="Calibri"/>
                <a:cs typeface="Times New Roman"/>
              </a:rPr>
              <a:t>international</a:t>
            </a:r>
            <a:r>
              <a:rPr lang="ru-RU" sz="2400" dirty="0">
                <a:latin typeface="Times New Roman"/>
                <a:ea typeface="Calibri"/>
                <a:cs typeface="Times New Roman"/>
              </a:rPr>
              <a:t> </a:t>
            </a:r>
            <a:r>
              <a:rPr lang="ru-RU" sz="2400" dirty="0" err="1">
                <a:latin typeface="Times New Roman"/>
                <a:ea typeface="Calibri"/>
                <a:cs typeface="Times New Roman"/>
              </a:rPr>
              <a:t>organizations</a:t>
            </a:r>
            <a:r>
              <a:rPr lang="ru-RU" sz="2400" dirty="0">
                <a:latin typeface="Times New Roman"/>
                <a:ea typeface="Calibri"/>
                <a:cs typeface="Times New Roman"/>
              </a:rPr>
              <a:t> </a:t>
            </a:r>
            <a:r>
              <a:rPr lang="ru-RU" sz="2400" dirty="0" err="1">
                <a:latin typeface="Times New Roman"/>
                <a:ea typeface="Calibri"/>
                <a:cs typeface="Times New Roman"/>
              </a:rPr>
              <a:t>give</a:t>
            </a:r>
            <a:r>
              <a:rPr lang="ru-RU" sz="2400" dirty="0">
                <a:latin typeface="Times New Roman"/>
                <a:ea typeface="Calibri"/>
                <a:cs typeface="Times New Roman"/>
              </a:rPr>
              <a:t> a </a:t>
            </a:r>
            <a:r>
              <a:rPr lang="ru-RU" sz="2400" dirty="0" err="1">
                <a:latin typeface="Times New Roman"/>
                <a:ea typeface="Calibri"/>
                <a:cs typeface="Times New Roman"/>
              </a:rPr>
              <a:t>substantial</a:t>
            </a:r>
            <a:r>
              <a:rPr lang="ru-RU" sz="2400" dirty="0">
                <a:latin typeface="Times New Roman"/>
                <a:ea typeface="Calibri"/>
                <a:cs typeface="Times New Roman"/>
              </a:rPr>
              <a:t> </a:t>
            </a:r>
            <a:r>
              <a:rPr lang="ru-RU" sz="2400" dirty="0" err="1">
                <a:latin typeface="Times New Roman"/>
                <a:ea typeface="Calibri"/>
                <a:cs typeface="Times New Roman"/>
              </a:rPr>
              <a:t>financial</a:t>
            </a:r>
            <a:r>
              <a:rPr lang="ru-RU" sz="2400" dirty="0">
                <a:latin typeface="Times New Roman"/>
                <a:ea typeface="Calibri"/>
                <a:cs typeface="Times New Roman"/>
              </a:rPr>
              <a:t> </a:t>
            </a:r>
            <a:r>
              <a:rPr lang="ru-RU" sz="2400" dirty="0" err="1">
                <a:latin typeface="Times New Roman"/>
                <a:ea typeface="Calibri"/>
                <a:cs typeface="Times New Roman"/>
              </a:rPr>
              <a:t>support</a:t>
            </a:r>
            <a:r>
              <a:rPr lang="ru-RU" sz="2400" dirty="0">
                <a:latin typeface="Times New Roman"/>
                <a:ea typeface="Calibri"/>
                <a:cs typeface="Times New Roman"/>
              </a:rPr>
              <a:t> </a:t>
            </a:r>
            <a:r>
              <a:rPr lang="ru-RU" sz="2400" dirty="0" err="1">
                <a:latin typeface="Times New Roman"/>
                <a:ea typeface="Calibri"/>
                <a:cs typeface="Times New Roman"/>
              </a:rPr>
              <a:t>for</a:t>
            </a:r>
            <a:r>
              <a:rPr lang="ru-RU" sz="2400" dirty="0">
                <a:latin typeface="Times New Roman"/>
                <a:ea typeface="Calibri"/>
                <a:cs typeface="Times New Roman"/>
              </a:rPr>
              <a:t> </a:t>
            </a:r>
            <a:r>
              <a:rPr lang="ru-RU" sz="2400" dirty="0" err="1">
                <a:latin typeface="Times New Roman"/>
                <a:ea typeface="Calibri"/>
                <a:cs typeface="Times New Roman"/>
              </a:rPr>
              <a:t>many</a:t>
            </a:r>
            <a:r>
              <a:rPr lang="ru-RU" sz="2400" dirty="0">
                <a:latin typeface="Times New Roman"/>
                <a:ea typeface="Calibri"/>
                <a:cs typeface="Times New Roman"/>
              </a:rPr>
              <a:t> </a:t>
            </a:r>
            <a:r>
              <a:rPr lang="ru-RU" sz="2400" dirty="0" err="1">
                <a:latin typeface="Times New Roman"/>
                <a:ea typeface="Calibri"/>
                <a:cs typeface="Times New Roman"/>
              </a:rPr>
              <a:t>youth</a:t>
            </a:r>
            <a:r>
              <a:rPr lang="ru-RU" sz="2400" dirty="0">
                <a:latin typeface="Times New Roman"/>
                <a:ea typeface="Calibri"/>
                <a:cs typeface="Times New Roman"/>
              </a:rPr>
              <a:t> </a:t>
            </a:r>
            <a:r>
              <a:rPr lang="ru-RU" sz="2400" dirty="0" err="1">
                <a:latin typeface="Times New Roman"/>
                <a:ea typeface="Calibri"/>
                <a:cs typeface="Times New Roman"/>
              </a:rPr>
              <a:t>projects</a:t>
            </a:r>
            <a:r>
              <a:rPr lang="ru-RU" sz="2400" dirty="0">
                <a:latin typeface="Times New Roman"/>
                <a:ea typeface="Calibri"/>
                <a:cs typeface="Times New Roman"/>
              </a:rPr>
              <a:t>. </a:t>
            </a:r>
            <a:endParaRPr lang="ru-RU" sz="2000" dirty="0">
              <a:ea typeface="Calibri"/>
              <a:cs typeface="Times New Roman"/>
            </a:endParaRPr>
          </a:p>
          <a:p>
            <a:pPr marL="0" indent="352425" algn="just">
              <a:lnSpc>
                <a:spcPct val="150000"/>
              </a:lnSpc>
              <a:spcAft>
                <a:spcPts val="0"/>
              </a:spcAft>
              <a:buFont typeface="Wingdings" panose="05000000000000000000" pitchFamily="2" charset="2"/>
              <a:buChar char="Ø"/>
            </a:pPr>
            <a:endParaRPr lang="ru-RU" sz="2400" b="1" dirty="0">
              <a:ea typeface="Calibri"/>
              <a:cs typeface="Times New Roman"/>
            </a:endParaRPr>
          </a:p>
        </p:txBody>
      </p:sp>
    </p:spTree>
    <p:extLst>
      <p:ext uri="{BB962C8B-B14F-4D97-AF65-F5344CB8AC3E}">
        <p14:creationId xmlns:p14="http://schemas.microsoft.com/office/powerpoint/2010/main" val="3040632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259" y="1291130"/>
            <a:ext cx="8551481" cy="610819"/>
          </a:xfrm>
        </p:spPr>
        <p:txBody>
          <a:bodyPr>
            <a:normAutofit fontScale="90000"/>
          </a:bodyPr>
          <a:lstStyle/>
          <a:p>
            <a:pPr algn="ctr">
              <a:spcAft>
                <a:spcPts val="0"/>
              </a:spcAft>
            </a:pPr>
            <a:r>
              <a:rPr lang="ro-RO" sz="3200" b="1" dirty="0" smtClean="0">
                <a:latin typeface="Times New Roman"/>
                <a:ea typeface="Calibri"/>
                <a:cs typeface="Times New Roman"/>
              </a:rPr>
              <a:t/>
            </a:r>
            <a:br>
              <a:rPr lang="ro-RO" sz="3200" b="1" dirty="0" smtClean="0">
                <a:latin typeface="Times New Roman"/>
                <a:ea typeface="Calibri"/>
                <a:cs typeface="Times New Roman"/>
              </a:rPr>
            </a:b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ru-RU" sz="2800" b="1" dirty="0" smtClean="0">
                <a:latin typeface="Times New Roman"/>
                <a:ea typeface="Calibri"/>
                <a:cs typeface="Times New Roman"/>
              </a:rPr>
              <a:t>BOLOGNA PROCESS IN THE EDUCATION SYSTEM OF THE REPUBLIC OF MOLDOVA</a:t>
            </a:r>
            <a:r>
              <a:rPr lang="ru-RU" sz="2400" dirty="0">
                <a:ea typeface="Calibri"/>
                <a:cs typeface="Times New Roman"/>
              </a:rPr>
              <a:t/>
            </a:r>
            <a:br>
              <a:rPr lang="ru-RU" sz="2400" dirty="0">
                <a:ea typeface="Calibri"/>
                <a:cs typeface="Times New Roman"/>
              </a:rPr>
            </a:br>
            <a:r>
              <a:rPr lang="ru-RU" sz="2800" dirty="0">
                <a:ea typeface="Calibri"/>
                <a:cs typeface="Times New Roman"/>
              </a:rPr>
              <a:t/>
            </a:r>
            <a:br>
              <a:rPr lang="ru-RU" sz="2800" dirty="0">
                <a:ea typeface="Calibri"/>
                <a:cs typeface="Times New Roman"/>
              </a:rPr>
            </a:br>
            <a:endParaRPr lang="en-US" sz="3200" b="1" dirty="0"/>
          </a:p>
        </p:txBody>
      </p:sp>
      <p:sp>
        <p:nvSpPr>
          <p:cNvPr id="3" name="Content Placeholder 2"/>
          <p:cNvSpPr>
            <a:spLocks noGrp="1"/>
          </p:cNvSpPr>
          <p:nvPr>
            <p:ph idx="1"/>
          </p:nvPr>
        </p:nvSpPr>
        <p:spPr>
          <a:xfrm>
            <a:off x="296260" y="2207359"/>
            <a:ext cx="8704185" cy="4428445"/>
          </a:xfrm>
        </p:spPr>
        <p:txBody>
          <a:bodyPr>
            <a:normAutofit/>
          </a:bodyPr>
          <a:lstStyle/>
          <a:p>
            <a:pPr marL="0" indent="449263" algn="just">
              <a:lnSpc>
                <a:spcPct val="150000"/>
              </a:lnSpc>
              <a:spcAft>
                <a:spcPts val="0"/>
              </a:spcAft>
              <a:buFont typeface="Wingdings" panose="05000000000000000000" pitchFamily="2" charset="2"/>
              <a:buChar char="Ø"/>
            </a:pPr>
            <a:r>
              <a:rPr lang="ru-RU" sz="2400" dirty="0" err="1" smtClean="0">
                <a:latin typeface="Times New Roman"/>
                <a:ea typeface="Calibri"/>
              </a:rPr>
              <a:t>Collaboration</a:t>
            </a:r>
            <a:r>
              <a:rPr lang="ru-RU" sz="2400" dirty="0" smtClean="0">
                <a:latin typeface="Times New Roman"/>
                <a:ea typeface="Calibri"/>
              </a:rPr>
              <a:t> </a:t>
            </a:r>
            <a:r>
              <a:rPr lang="ru-RU" sz="2400" dirty="0" err="1">
                <a:latin typeface="Times New Roman"/>
                <a:ea typeface="Calibri"/>
              </a:rPr>
              <a:t>of</a:t>
            </a:r>
            <a:r>
              <a:rPr lang="ru-RU" sz="2400" dirty="0">
                <a:latin typeface="Times New Roman"/>
                <a:ea typeface="Calibri"/>
              </a:rPr>
              <a:t> </a:t>
            </a:r>
            <a:r>
              <a:rPr lang="ru-RU" sz="2400" dirty="0" err="1">
                <a:latin typeface="Times New Roman"/>
                <a:ea typeface="Calibri"/>
              </a:rPr>
              <a:t>the</a:t>
            </a:r>
            <a:r>
              <a:rPr lang="ru-RU" sz="2400" dirty="0">
                <a:latin typeface="Times New Roman"/>
                <a:ea typeface="Calibri"/>
              </a:rPr>
              <a:t> </a:t>
            </a:r>
            <a:r>
              <a:rPr lang="ru-RU" sz="2400" b="1" i="1" dirty="0">
                <a:latin typeface="Times New Roman"/>
                <a:ea typeface="Calibri"/>
              </a:rPr>
              <a:t>UN </a:t>
            </a:r>
            <a:r>
              <a:rPr lang="ru-RU" sz="2400" b="1" i="1" dirty="0" err="1">
                <a:latin typeface="Times New Roman"/>
                <a:ea typeface="Calibri"/>
              </a:rPr>
              <a:t>Agencies</a:t>
            </a:r>
            <a:r>
              <a:rPr lang="ru-RU" sz="2400" b="1" i="1" dirty="0">
                <a:latin typeface="Times New Roman"/>
                <a:ea typeface="Calibri"/>
              </a:rPr>
              <a:t>, </a:t>
            </a:r>
            <a:r>
              <a:rPr lang="ru-RU" sz="2400" b="1" i="1" dirty="0" err="1">
                <a:latin typeface="Times New Roman"/>
                <a:ea typeface="Calibri"/>
              </a:rPr>
              <a:t>World</a:t>
            </a:r>
            <a:r>
              <a:rPr lang="ru-RU" sz="2400" b="1" i="1" dirty="0">
                <a:latin typeface="Times New Roman"/>
                <a:ea typeface="Calibri"/>
              </a:rPr>
              <a:t> </a:t>
            </a:r>
            <a:r>
              <a:rPr lang="ru-RU" sz="2400" b="1" i="1" dirty="0" err="1">
                <a:latin typeface="Times New Roman"/>
                <a:ea typeface="Calibri"/>
              </a:rPr>
              <a:t>Bank</a:t>
            </a:r>
            <a:r>
              <a:rPr lang="ru-RU" sz="2400" b="1" i="1" dirty="0">
                <a:latin typeface="Times New Roman"/>
                <a:ea typeface="Calibri"/>
              </a:rPr>
              <a:t>, </a:t>
            </a:r>
            <a:r>
              <a:rPr lang="ru-RU" sz="2400" b="1" i="1" dirty="0" err="1">
                <a:latin typeface="Times New Roman"/>
                <a:ea typeface="Calibri"/>
              </a:rPr>
              <a:t>Council</a:t>
            </a:r>
            <a:r>
              <a:rPr lang="ru-RU" sz="2400" b="1" i="1" dirty="0">
                <a:latin typeface="Times New Roman"/>
                <a:ea typeface="Calibri"/>
              </a:rPr>
              <a:t> </a:t>
            </a:r>
            <a:r>
              <a:rPr lang="ru-RU" sz="2400" b="1" i="1" dirty="0" err="1">
                <a:latin typeface="Times New Roman"/>
                <a:ea typeface="Calibri"/>
              </a:rPr>
              <a:t>of</a:t>
            </a:r>
            <a:r>
              <a:rPr lang="ru-RU" sz="2400" b="1" i="1" dirty="0">
                <a:latin typeface="Times New Roman"/>
                <a:ea typeface="Calibri"/>
              </a:rPr>
              <a:t> </a:t>
            </a:r>
            <a:r>
              <a:rPr lang="ru-RU" sz="2400" b="1" i="1" dirty="0" err="1">
                <a:latin typeface="Times New Roman"/>
                <a:ea typeface="Calibri"/>
              </a:rPr>
              <a:t>Europe</a:t>
            </a:r>
            <a:r>
              <a:rPr lang="ru-RU" sz="2400" b="1" i="1" dirty="0">
                <a:latin typeface="Times New Roman"/>
                <a:ea typeface="Calibri"/>
              </a:rPr>
              <a:t> </a:t>
            </a:r>
            <a:r>
              <a:rPr lang="ru-RU" sz="2400" b="1" i="1" dirty="0" err="1">
                <a:latin typeface="Times New Roman"/>
                <a:ea typeface="Calibri"/>
              </a:rPr>
              <a:t>and</a:t>
            </a:r>
            <a:r>
              <a:rPr lang="ru-RU" sz="2400" b="1" i="1" dirty="0">
                <a:latin typeface="Times New Roman"/>
                <a:ea typeface="Calibri"/>
              </a:rPr>
              <a:t> </a:t>
            </a:r>
            <a:r>
              <a:rPr lang="ru-RU" sz="2400" b="1" i="1" dirty="0" err="1">
                <a:latin typeface="Times New Roman"/>
                <a:ea typeface="Calibri"/>
              </a:rPr>
              <a:t>European</a:t>
            </a:r>
            <a:r>
              <a:rPr lang="ru-RU" sz="2400" b="1" i="1" dirty="0">
                <a:latin typeface="Times New Roman"/>
                <a:ea typeface="Calibri"/>
              </a:rPr>
              <a:t> </a:t>
            </a:r>
            <a:r>
              <a:rPr lang="ru-RU" sz="2400" b="1" i="1" dirty="0" err="1">
                <a:latin typeface="Times New Roman"/>
                <a:ea typeface="Calibri"/>
              </a:rPr>
              <a:t>Commission</a:t>
            </a:r>
            <a:r>
              <a:rPr lang="ru-RU" sz="2400" b="1" i="1" dirty="0">
                <a:latin typeface="Times New Roman"/>
                <a:ea typeface="Calibri"/>
              </a:rPr>
              <a:t> </a:t>
            </a:r>
            <a:r>
              <a:rPr lang="ru-RU" sz="2400" dirty="0" err="1">
                <a:latin typeface="Times New Roman"/>
                <a:ea typeface="Calibri"/>
              </a:rPr>
              <a:t>and</a:t>
            </a:r>
            <a:r>
              <a:rPr lang="ru-RU" sz="2400" dirty="0">
                <a:latin typeface="Times New Roman"/>
                <a:ea typeface="Calibri"/>
              </a:rPr>
              <a:t> </a:t>
            </a:r>
            <a:r>
              <a:rPr lang="ru-RU" sz="2400" b="1" i="1" dirty="0" err="1">
                <a:latin typeface="Times New Roman"/>
                <a:ea typeface="Calibri"/>
              </a:rPr>
              <a:t>other</a:t>
            </a:r>
            <a:r>
              <a:rPr lang="ru-RU" sz="2400" b="1" i="1" dirty="0">
                <a:latin typeface="Times New Roman"/>
                <a:ea typeface="Calibri"/>
              </a:rPr>
              <a:t> </a:t>
            </a:r>
            <a:r>
              <a:rPr lang="ru-RU" sz="2400" b="1" i="1" dirty="0" err="1">
                <a:latin typeface="Times New Roman"/>
                <a:ea typeface="Calibri"/>
              </a:rPr>
              <a:t>international</a:t>
            </a:r>
            <a:r>
              <a:rPr lang="ru-RU" sz="2400" b="1" i="1" dirty="0">
                <a:latin typeface="Times New Roman"/>
                <a:ea typeface="Calibri"/>
              </a:rPr>
              <a:t> </a:t>
            </a:r>
            <a:r>
              <a:rPr lang="ru-RU" sz="2400" b="1" i="1" dirty="0" err="1">
                <a:latin typeface="Times New Roman"/>
                <a:ea typeface="Calibri"/>
              </a:rPr>
              <a:t>structures</a:t>
            </a:r>
            <a:r>
              <a:rPr lang="ru-RU" sz="2400" dirty="0">
                <a:latin typeface="Times New Roman"/>
                <a:ea typeface="Calibri"/>
              </a:rPr>
              <a:t> </a:t>
            </a:r>
            <a:r>
              <a:rPr lang="ru-RU" sz="2400" dirty="0" err="1">
                <a:latin typeface="Times New Roman"/>
                <a:ea typeface="Calibri"/>
              </a:rPr>
              <a:t>are</a:t>
            </a:r>
            <a:r>
              <a:rPr lang="ru-RU" sz="2400" dirty="0">
                <a:latin typeface="Times New Roman"/>
                <a:ea typeface="Calibri"/>
              </a:rPr>
              <a:t> </a:t>
            </a:r>
            <a:r>
              <a:rPr lang="ru-RU" sz="2400" dirty="0" err="1">
                <a:latin typeface="Times New Roman"/>
                <a:ea typeface="Calibri"/>
              </a:rPr>
              <a:t>very</a:t>
            </a:r>
            <a:r>
              <a:rPr lang="ru-RU" sz="2400" dirty="0">
                <a:latin typeface="Times New Roman"/>
                <a:ea typeface="Calibri"/>
              </a:rPr>
              <a:t> </a:t>
            </a:r>
            <a:r>
              <a:rPr lang="ru-RU" sz="2400" dirty="0" err="1">
                <a:latin typeface="Times New Roman"/>
                <a:ea typeface="Calibri"/>
              </a:rPr>
              <a:t>significant</a:t>
            </a:r>
            <a:r>
              <a:rPr lang="ru-RU" sz="2400" dirty="0">
                <a:latin typeface="Times New Roman"/>
                <a:ea typeface="Calibri"/>
              </a:rPr>
              <a:t> </a:t>
            </a:r>
            <a:r>
              <a:rPr lang="ru-RU" sz="2400" dirty="0" err="1">
                <a:latin typeface="Times New Roman"/>
                <a:ea typeface="Calibri"/>
              </a:rPr>
              <a:t>factor</a:t>
            </a:r>
            <a:r>
              <a:rPr lang="ru-RU" sz="2400" dirty="0">
                <a:latin typeface="Times New Roman"/>
                <a:ea typeface="Calibri"/>
              </a:rPr>
              <a:t> </a:t>
            </a:r>
            <a:r>
              <a:rPr lang="ru-RU" sz="2400" dirty="0" err="1">
                <a:latin typeface="Times New Roman"/>
                <a:ea typeface="Calibri"/>
              </a:rPr>
              <a:t>for</a:t>
            </a:r>
            <a:r>
              <a:rPr lang="ru-RU" sz="2400" dirty="0">
                <a:latin typeface="Times New Roman"/>
                <a:ea typeface="Calibri"/>
              </a:rPr>
              <a:t> </a:t>
            </a:r>
            <a:r>
              <a:rPr lang="ru-RU" sz="2400" dirty="0" err="1">
                <a:latin typeface="Times New Roman"/>
                <a:ea typeface="Calibri"/>
              </a:rPr>
              <a:t>governmental</a:t>
            </a:r>
            <a:r>
              <a:rPr lang="ru-RU" sz="2400" dirty="0">
                <a:latin typeface="Times New Roman"/>
                <a:ea typeface="Calibri"/>
              </a:rPr>
              <a:t> </a:t>
            </a:r>
            <a:r>
              <a:rPr lang="ru-RU" sz="2400" dirty="0" err="1">
                <a:latin typeface="Times New Roman"/>
                <a:ea typeface="Calibri"/>
              </a:rPr>
              <a:t>structures</a:t>
            </a:r>
            <a:r>
              <a:rPr lang="ru-RU" sz="2400" dirty="0">
                <a:latin typeface="Times New Roman"/>
                <a:ea typeface="Calibri"/>
              </a:rPr>
              <a:t> </a:t>
            </a:r>
            <a:r>
              <a:rPr lang="ru-RU" sz="2400" dirty="0" err="1">
                <a:latin typeface="Times New Roman"/>
                <a:ea typeface="Calibri"/>
              </a:rPr>
              <a:t>working</a:t>
            </a:r>
            <a:r>
              <a:rPr lang="ru-RU" sz="2400" dirty="0">
                <a:latin typeface="Times New Roman"/>
                <a:ea typeface="Calibri"/>
              </a:rPr>
              <a:t> </a:t>
            </a:r>
            <a:r>
              <a:rPr lang="ru-RU" sz="2400" dirty="0" err="1">
                <a:latin typeface="Times New Roman"/>
                <a:ea typeface="Calibri"/>
              </a:rPr>
              <a:t>with</a:t>
            </a:r>
            <a:r>
              <a:rPr lang="ru-RU" sz="2400" dirty="0">
                <a:latin typeface="Times New Roman"/>
                <a:ea typeface="Calibri"/>
              </a:rPr>
              <a:t> </a:t>
            </a:r>
            <a:r>
              <a:rPr lang="ru-RU" sz="2400" dirty="0" err="1">
                <a:latin typeface="Times New Roman"/>
                <a:ea typeface="Calibri"/>
              </a:rPr>
              <a:t>youth</a:t>
            </a:r>
            <a:r>
              <a:rPr lang="en-US" sz="2400" dirty="0">
                <a:latin typeface="Times New Roman"/>
                <a:ea typeface="Calibri"/>
              </a:rPr>
              <a:t>.</a:t>
            </a:r>
            <a:r>
              <a:rPr lang="ru-RU" sz="2400" dirty="0">
                <a:latin typeface="Times New Roman"/>
                <a:ea typeface="Calibri"/>
              </a:rPr>
              <a:t> </a:t>
            </a:r>
            <a:endParaRPr lang="ru-RU" sz="2400" dirty="0" smtClean="0">
              <a:latin typeface="Times New Roman"/>
              <a:ea typeface="Calibri"/>
            </a:endParaRPr>
          </a:p>
          <a:p>
            <a:pPr marL="0" indent="449263" algn="just">
              <a:lnSpc>
                <a:spcPct val="150000"/>
              </a:lnSpc>
              <a:spcAft>
                <a:spcPts val="0"/>
              </a:spcAft>
              <a:buFont typeface="Wingdings" panose="05000000000000000000" pitchFamily="2" charset="2"/>
              <a:buChar char="Ø"/>
            </a:pPr>
            <a:r>
              <a:rPr lang="ru-RU" sz="2400" dirty="0" err="1" smtClean="0">
                <a:latin typeface="Times New Roman"/>
                <a:ea typeface="Calibri"/>
              </a:rPr>
              <a:t>The</a:t>
            </a:r>
            <a:r>
              <a:rPr lang="ru-RU" sz="2400" dirty="0" smtClean="0">
                <a:latin typeface="Times New Roman"/>
                <a:ea typeface="Calibri"/>
              </a:rPr>
              <a:t> </a:t>
            </a:r>
            <a:r>
              <a:rPr lang="ru-RU" sz="2400" dirty="0" err="1">
                <a:latin typeface="Times New Roman"/>
                <a:ea typeface="Calibri"/>
              </a:rPr>
              <a:t>activity</a:t>
            </a:r>
            <a:r>
              <a:rPr lang="ru-RU" sz="2400" dirty="0">
                <a:latin typeface="Times New Roman"/>
                <a:ea typeface="Calibri"/>
              </a:rPr>
              <a:t> </a:t>
            </a:r>
            <a:r>
              <a:rPr lang="ru-RU" sz="2400" dirty="0" err="1">
                <a:latin typeface="Times New Roman"/>
                <a:ea typeface="Calibri"/>
              </a:rPr>
              <a:t>of</a:t>
            </a:r>
            <a:r>
              <a:rPr lang="ru-RU" sz="2400" dirty="0">
                <a:latin typeface="Times New Roman"/>
                <a:ea typeface="Calibri"/>
              </a:rPr>
              <a:t> </a:t>
            </a:r>
            <a:r>
              <a:rPr lang="ru-RU" sz="2400" dirty="0" err="1">
                <a:latin typeface="Times New Roman"/>
                <a:ea typeface="Calibri"/>
              </a:rPr>
              <a:t>national</a:t>
            </a:r>
            <a:r>
              <a:rPr lang="ru-RU" sz="2400" dirty="0">
                <a:latin typeface="Times New Roman"/>
                <a:ea typeface="Calibri"/>
              </a:rPr>
              <a:t> </a:t>
            </a:r>
            <a:r>
              <a:rPr lang="ru-RU" sz="2400" dirty="0" err="1">
                <a:latin typeface="Times New Roman"/>
                <a:ea typeface="Calibri"/>
              </a:rPr>
              <a:t>body</a:t>
            </a:r>
            <a:r>
              <a:rPr lang="ru-RU" sz="2400" dirty="0">
                <a:latin typeface="Times New Roman"/>
                <a:ea typeface="Calibri"/>
              </a:rPr>
              <a:t> </a:t>
            </a:r>
            <a:r>
              <a:rPr lang="ru-RU" sz="2400" dirty="0" err="1">
                <a:latin typeface="Times New Roman"/>
                <a:ea typeface="Calibri"/>
              </a:rPr>
              <a:t>responsible</a:t>
            </a:r>
            <a:r>
              <a:rPr lang="ru-RU" sz="2400" dirty="0">
                <a:latin typeface="Times New Roman"/>
                <a:ea typeface="Calibri"/>
              </a:rPr>
              <a:t> </a:t>
            </a:r>
            <a:r>
              <a:rPr lang="ru-RU" sz="2400" dirty="0" err="1">
                <a:latin typeface="Times New Roman"/>
                <a:ea typeface="Calibri"/>
              </a:rPr>
              <a:t>for</a:t>
            </a:r>
            <a:r>
              <a:rPr lang="ru-RU" sz="2400" dirty="0">
                <a:latin typeface="Times New Roman"/>
                <a:ea typeface="Calibri"/>
              </a:rPr>
              <a:t> </a:t>
            </a:r>
            <a:r>
              <a:rPr lang="ru-RU" sz="2400" dirty="0" err="1">
                <a:latin typeface="Times New Roman"/>
                <a:ea typeface="Calibri"/>
              </a:rPr>
              <a:t>youth</a:t>
            </a:r>
            <a:r>
              <a:rPr lang="ru-RU" sz="2400" dirty="0">
                <a:latin typeface="Times New Roman"/>
                <a:ea typeface="Calibri"/>
              </a:rPr>
              <a:t>, </a:t>
            </a:r>
            <a:r>
              <a:rPr lang="ru-RU" sz="2400" dirty="0" err="1">
                <a:latin typeface="Times New Roman"/>
                <a:ea typeface="Calibri"/>
              </a:rPr>
              <a:t>donors</a:t>
            </a:r>
            <a:r>
              <a:rPr lang="ru-RU" sz="2400" dirty="0">
                <a:latin typeface="Times New Roman"/>
                <a:ea typeface="Calibri"/>
              </a:rPr>
              <a:t> </a:t>
            </a:r>
            <a:r>
              <a:rPr lang="ru-RU" sz="2400" dirty="0" err="1">
                <a:latin typeface="Times New Roman"/>
                <a:ea typeface="Calibri"/>
              </a:rPr>
              <a:t>and</a:t>
            </a:r>
            <a:r>
              <a:rPr lang="ru-RU" sz="2400" dirty="0">
                <a:latin typeface="Times New Roman"/>
                <a:ea typeface="Calibri"/>
              </a:rPr>
              <a:t> </a:t>
            </a:r>
            <a:r>
              <a:rPr lang="ru-RU" sz="2400" dirty="0" err="1">
                <a:latin typeface="Times New Roman"/>
                <a:ea typeface="Calibri"/>
              </a:rPr>
              <a:t>youth</a:t>
            </a:r>
            <a:r>
              <a:rPr lang="ru-RU" sz="2400" dirty="0">
                <a:latin typeface="Times New Roman"/>
                <a:ea typeface="Calibri"/>
              </a:rPr>
              <a:t> </a:t>
            </a:r>
            <a:r>
              <a:rPr lang="ru-RU" sz="2400" dirty="0" err="1">
                <a:latin typeface="Times New Roman"/>
                <a:ea typeface="Calibri"/>
              </a:rPr>
              <a:t>organizations</a:t>
            </a:r>
            <a:r>
              <a:rPr lang="ru-RU" sz="2400" dirty="0">
                <a:latin typeface="Times New Roman"/>
                <a:ea typeface="Calibri"/>
              </a:rPr>
              <a:t> </a:t>
            </a:r>
            <a:r>
              <a:rPr lang="ru-RU" sz="2400" dirty="0" err="1">
                <a:latin typeface="Times New Roman"/>
                <a:ea typeface="Calibri"/>
              </a:rPr>
              <a:t>favour</a:t>
            </a:r>
            <a:r>
              <a:rPr lang="ru-RU" sz="2400" dirty="0">
                <a:latin typeface="Times New Roman"/>
                <a:ea typeface="Calibri"/>
              </a:rPr>
              <a:t> </a:t>
            </a:r>
            <a:r>
              <a:rPr lang="ru-RU" sz="2400" dirty="0" err="1">
                <a:latin typeface="Times New Roman"/>
                <a:ea typeface="Calibri"/>
              </a:rPr>
              <a:t>the</a:t>
            </a:r>
            <a:r>
              <a:rPr lang="ru-RU" sz="2400" dirty="0">
                <a:latin typeface="Times New Roman"/>
                <a:ea typeface="Calibri"/>
              </a:rPr>
              <a:t> </a:t>
            </a:r>
            <a:r>
              <a:rPr lang="ru-RU" sz="2400" b="1" dirty="0" err="1">
                <a:latin typeface="Times New Roman"/>
                <a:ea typeface="Calibri"/>
              </a:rPr>
              <a:t>development</a:t>
            </a:r>
            <a:r>
              <a:rPr lang="ru-RU" sz="2400" b="1" dirty="0">
                <a:latin typeface="Times New Roman"/>
                <a:ea typeface="Calibri"/>
              </a:rPr>
              <a:t> </a:t>
            </a:r>
            <a:r>
              <a:rPr lang="ru-RU" sz="2400" b="1" dirty="0" err="1">
                <a:latin typeface="Times New Roman"/>
                <a:ea typeface="Calibri"/>
              </a:rPr>
              <a:t>of</a:t>
            </a:r>
            <a:r>
              <a:rPr lang="ru-RU" sz="2400" b="1" dirty="0">
                <a:latin typeface="Times New Roman"/>
                <a:ea typeface="Calibri"/>
              </a:rPr>
              <a:t> </a:t>
            </a:r>
            <a:r>
              <a:rPr lang="ru-RU" sz="2400" b="1" dirty="0" err="1">
                <a:latin typeface="Times New Roman"/>
                <a:ea typeface="Calibri"/>
              </a:rPr>
              <a:t>youth</a:t>
            </a:r>
            <a:r>
              <a:rPr lang="ru-RU" sz="2400" b="1" dirty="0">
                <a:latin typeface="Times New Roman"/>
                <a:ea typeface="Calibri"/>
              </a:rPr>
              <a:t> </a:t>
            </a:r>
            <a:r>
              <a:rPr lang="ru-RU" sz="2400" b="1" dirty="0" err="1">
                <a:latin typeface="Times New Roman"/>
                <a:ea typeface="Calibri"/>
              </a:rPr>
              <a:t>policy</a:t>
            </a:r>
            <a:r>
              <a:rPr lang="ru-RU" sz="2400" b="1" dirty="0">
                <a:latin typeface="Times New Roman"/>
                <a:ea typeface="Calibri"/>
              </a:rPr>
              <a:t> </a:t>
            </a:r>
            <a:r>
              <a:rPr lang="ru-RU" sz="2400" b="1" dirty="0" err="1">
                <a:latin typeface="Times New Roman"/>
                <a:ea typeface="Calibri"/>
              </a:rPr>
              <a:t>and</a:t>
            </a:r>
            <a:r>
              <a:rPr lang="ru-RU" sz="2400" b="1" dirty="0">
                <a:latin typeface="Times New Roman"/>
                <a:ea typeface="Calibri"/>
              </a:rPr>
              <a:t> </a:t>
            </a:r>
            <a:r>
              <a:rPr lang="ru-RU" sz="2400" b="1" dirty="0" err="1">
                <a:latin typeface="Times New Roman"/>
                <a:ea typeface="Calibri"/>
              </a:rPr>
              <a:t>motivate</a:t>
            </a:r>
            <a:r>
              <a:rPr lang="ru-RU" sz="2400" b="1" dirty="0">
                <a:latin typeface="Times New Roman"/>
                <a:ea typeface="Calibri"/>
              </a:rPr>
              <a:t> </a:t>
            </a:r>
            <a:r>
              <a:rPr lang="ru-RU" sz="2400" b="1" dirty="0" err="1">
                <a:latin typeface="Times New Roman"/>
                <a:ea typeface="Calibri"/>
              </a:rPr>
              <a:t>young</a:t>
            </a:r>
            <a:r>
              <a:rPr lang="ru-RU" sz="2400" b="1" dirty="0">
                <a:latin typeface="Times New Roman"/>
                <a:ea typeface="Calibri"/>
              </a:rPr>
              <a:t> </a:t>
            </a:r>
            <a:r>
              <a:rPr lang="ru-RU" sz="2400" b="1" dirty="0" err="1">
                <a:latin typeface="Times New Roman"/>
                <a:ea typeface="Calibri"/>
              </a:rPr>
              <a:t>people</a:t>
            </a:r>
            <a:r>
              <a:rPr lang="ru-RU" sz="2400" b="1" dirty="0">
                <a:latin typeface="Times New Roman"/>
                <a:ea typeface="Calibri"/>
              </a:rPr>
              <a:t> </a:t>
            </a:r>
            <a:r>
              <a:rPr lang="ru-RU" sz="2400" b="1" dirty="0" err="1">
                <a:latin typeface="Times New Roman"/>
                <a:ea typeface="Calibri"/>
              </a:rPr>
              <a:t>to</a:t>
            </a:r>
            <a:r>
              <a:rPr lang="ru-RU" sz="2400" b="1" dirty="0">
                <a:latin typeface="Times New Roman"/>
                <a:ea typeface="Calibri"/>
              </a:rPr>
              <a:t> </a:t>
            </a:r>
            <a:r>
              <a:rPr lang="ru-RU" sz="2400" b="1" dirty="0" err="1">
                <a:latin typeface="Times New Roman"/>
                <a:ea typeface="Calibri"/>
              </a:rPr>
              <a:t>participate</a:t>
            </a:r>
            <a:r>
              <a:rPr lang="ru-RU" sz="2400" b="1" dirty="0">
                <a:latin typeface="Times New Roman"/>
                <a:ea typeface="Calibri"/>
              </a:rPr>
              <a:t> </a:t>
            </a:r>
            <a:r>
              <a:rPr lang="ru-RU" sz="2400" b="1" dirty="0" err="1">
                <a:latin typeface="Times New Roman"/>
                <a:ea typeface="Calibri"/>
              </a:rPr>
              <a:t>in</a:t>
            </a:r>
            <a:r>
              <a:rPr lang="ru-RU" sz="2400" b="1" dirty="0">
                <a:latin typeface="Times New Roman"/>
                <a:ea typeface="Calibri"/>
              </a:rPr>
              <a:t> </a:t>
            </a:r>
            <a:r>
              <a:rPr lang="ru-RU" sz="2400" b="1" dirty="0" err="1">
                <a:latin typeface="Times New Roman"/>
                <a:ea typeface="Calibri"/>
              </a:rPr>
              <a:t>this</a:t>
            </a:r>
            <a:r>
              <a:rPr lang="ru-RU" sz="2400" b="1" dirty="0">
                <a:latin typeface="Times New Roman"/>
                <a:ea typeface="Calibri"/>
              </a:rPr>
              <a:t> </a:t>
            </a:r>
            <a:r>
              <a:rPr lang="ru-RU" sz="2400" b="1" dirty="0" err="1">
                <a:latin typeface="Times New Roman"/>
                <a:ea typeface="Calibri"/>
              </a:rPr>
              <a:t>process</a:t>
            </a:r>
            <a:r>
              <a:rPr lang="ru-RU" sz="2400" b="1" dirty="0">
                <a:latin typeface="Times New Roman"/>
                <a:ea typeface="Calibri"/>
              </a:rPr>
              <a:t>. </a:t>
            </a:r>
            <a:endParaRPr lang="ru-RU" sz="2400" b="1" dirty="0">
              <a:ea typeface="Calibri"/>
              <a:cs typeface="Times New Roman"/>
            </a:endParaRPr>
          </a:p>
        </p:txBody>
      </p:sp>
    </p:spTree>
    <p:extLst>
      <p:ext uri="{BB962C8B-B14F-4D97-AF65-F5344CB8AC3E}">
        <p14:creationId xmlns:p14="http://schemas.microsoft.com/office/powerpoint/2010/main" val="2017112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259" y="1291130"/>
            <a:ext cx="8551481" cy="610819"/>
          </a:xfrm>
        </p:spPr>
        <p:txBody>
          <a:bodyPr>
            <a:normAutofit fontScale="90000"/>
          </a:bodyPr>
          <a:lstStyle/>
          <a:p>
            <a:pPr algn="ctr">
              <a:spcAft>
                <a:spcPts val="0"/>
              </a:spcAft>
            </a:pPr>
            <a:r>
              <a:rPr lang="ro-RO" sz="3200" b="1" dirty="0" smtClean="0">
                <a:latin typeface="Times New Roman"/>
                <a:ea typeface="Calibri"/>
                <a:cs typeface="Times New Roman"/>
              </a:rPr>
              <a:t/>
            </a:r>
            <a:br>
              <a:rPr lang="ro-RO" sz="3200" b="1" dirty="0" smtClean="0">
                <a:latin typeface="Times New Roman"/>
                <a:ea typeface="Calibri"/>
                <a:cs typeface="Times New Roman"/>
              </a:rPr>
            </a:b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ru-RU" sz="2800" b="1" dirty="0" smtClean="0">
                <a:latin typeface="Times New Roman"/>
                <a:ea typeface="Calibri"/>
                <a:cs typeface="Times New Roman"/>
              </a:rPr>
              <a:t>BOLOGNA PROCESS IN THE EDUCATION SYSTEM OF THE REPUBLIC OF MOLDOVA</a:t>
            </a:r>
            <a:r>
              <a:rPr lang="ru-RU" sz="2400" dirty="0">
                <a:ea typeface="Calibri"/>
                <a:cs typeface="Times New Roman"/>
              </a:rPr>
              <a:t/>
            </a:r>
            <a:br>
              <a:rPr lang="ru-RU" sz="2400" dirty="0">
                <a:ea typeface="Calibri"/>
                <a:cs typeface="Times New Roman"/>
              </a:rPr>
            </a:br>
            <a:r>
              <a:rPr lang="ru-RU" sz="2800" dirty="0">
                <a:ea typeface="Calibri"/>
                <a:cs typeface="Times New Roman"/>
              </a:rPr>
              <a:t/>
            </a:r>
            <a:br>
              <a:rPr lang="ru-RU" sz="2800" dirty="0">
                <a:ea typeface="Calibri"/>
                <a:cs typeface="Times New Roman"/>
              </a:rPr>
            </a:br>
            <a:endParaRPr lang="en-US" sz="3200" b="1" dirty="0"/>
          </a:p>
        </p:txBody>
      </p:sp>
      <p:sp>
        <p:nvSpPr>
          <p:cNvPr id="3" name="Content Placeholder 2"/>
          <p:cNvSpPr>
            <a:spLocks noGrp="1"/>
          </p:cNvSpPr>
          <p:nvPr>
            <p:ph idx="1"/>
          </p:nvPr>
        </p:nvSpPr>
        <p:spPr>
          <a:xfrm>
            <a:off x="296260" y="2207359"/>
            <a:ext cx="8704185" cy="4428445"/>
          </a:xfrm>
        </p:spPr>
        <p:txBody>
          <a:bodyPr>
            <a:normAutofit fontScale="92500" lnSpcReduction="20000"/>
          </a:bodyPr>
          <a:lstStyle/>
          <a:p>
            <a:pPr marL="0" indent="352425" algn="just">
              <a:lnSpc>
                <a:spcPct val="150000"/>
              </a:lnSpc>
              <a:spcAft>
                <a:spcPts val="0"/>
              </a:spcAft>
              <a:buFont typeface="Wingdings" panose="05000000000000000000" pitchFamily="2" charset="2"/>
              <a:buChar char="Ø"/>
            </a:pPr>
            <a:r>
              <a:rPr lang="ru-RU" sz="2400" dirty="0" err="1">
                <a:latin typeface="Times New Roman"/>
                <a:ea typeface="Calibri"/>
                <a:cs typeface="Times New Roman"/>
              </a:rPr>
              <a:t>As</a:t>
            </a:r>
            <a:r>
              <a:rPr lang="ru-RU" sz="2400" dirty="0">
                <a:latin typeface="Times New Roman"/>
                <a:ea typeface="Calibri"/>
                <a:cs typeface="Times New Roman"/>
              </a:rPr>
              <a:t> </a:t>
            </a:r>
            <a:r>
              <a:rPr lang="ru-RU" sz="2400" dirty="0" err="1">
                <a:latin typeface="Times New Roman"/>
                <a:ea typeface="Calibri"/>
                <a:cs typeface="Times New Roman"/>
              </a:rPr>
              <a:t>the</a:t>
            </a:r>
            <a:r>
              <a:rPr lang="ru-RU" sz="2400" dirty="0">
                <a:latin typeface="Times New Roman"/>
                <a:ea typeface="Calibri"/>
                <a:cs typeface="Times New Roman"/>
              </a:rPr>
              <a:t> </a:t>
            </a:r>
            <a:r>
              <a:rPr lang="ru-RU" sz="2400" dirty="0" err="1">
                <a:latin typeface="Times New Roman"/>
                <a:ea typeface="Calibri"/>
                <a:cs typeface="Times New Roman"/>
              </a:rPr>
              <a:t>first</a:t>
            </a:r>
            <a:r>
              <a:rPr lang="ru-RU" sz="2400" dirty="0">
                <a:latin typeface="Times New Roman"/>
                <a:ea typeface="Calibri"/>
                <a:cs typeface="Times New Roman"/>
              </a:rPr>
              <a:t> </a:t>
            </a:r>
            <a:r>
              <a:rPr lang="ru-RU" sz="2400" dirty="0" err="1">
                <a:latin typeface="Times New Roman"/>
                <a:ea typeface="Calibri"/>
                <a:cs typeface="Times New Roman"/>
              </a:rPr>
              <a:t>Eastern</a:t>
            </a:r>
            <a:r>
              <a:rPr lang="ru-RU" sz="2400" dirty="0">
                <a:latin typeface="Times New Roman"/>
                <a:ea typeface="Calibri"/>
                <a:cs typeface="Times New Roman"/>
              </a:rPr>
              <a:t> </a:t>
            </a:r>
            <a:r>
              <a:rPr lang="ru-RU" sz="2400" dirty="0" err="1">
                <a:latin typeface="Times New Roman"/>
                <a:ea typeface="Calibri"/>
                <a:cs typeface="Times New Roman"/>
              </a:rPr>
              <a:t>Partner</a:t>
            </a:r>
            <a:r>
              <a:rPr lang="ru-RU" sz="2400" dirty="0">
                <a:latin typeface="Times New Roman"/>
                <a:ea typeface="Calibri"/>
                <a:cs typeface="Times New Roman"/>
              </a:rPr>
              <a:t>, </a:t>
            </a:r>
            <a:r>
              <a:rPr lang="ru-RU" sz="2400" dirty="0" err="1">
                <a:latin typeface="Times New Roman"/>
                <a:ea typeface="Calibri"/>
                <a:cs typeface="Times New Roman"/>
              </a:rPr>
              <a:t>Moldova</a:t>
            </a:r>
            <a:r>
              <a:rPr lang="ru-RU" sz="2400" dirty="0">
                <a:latin typeface="Times New Roman"/>
                <a:ea typeface="Calibri"/>
                <a:cs typeface="Times New Roman"/>
              </a:rPr>
              <a:t> </a:t>
            </a:r>
            <a:r>
              <a:rPr lang="ru-RU" sz="2400" dirty="0" err="1">
                <a:latin typeface="Times New Roman"/>
                <a:ea typeface="Calibri"/>
                <a:cs typeface="Times New Roman"/>
              </a:rPr>
              <a:t>has</a:t>
            </a:r>
            <a:r>
              <a:rPr lang="ru-RU" sz="2400" dirty="0">
                <a:latin typeface="Times New Roman"/>
                <a:ea typeface="Calibri"/>
                <a:cs typeface="Times New Roman"/>
              </a:rPr>
              <a:t> </a:t>
            </a:r>
            <a:r>
              <a:rPr lang="ru-RU" sz="2400" dirty="0" err="1">
                <a:latin typeface="Times New Roman"/>
                <a:ea typeface="Calibri"/>
                <a:cs typeface="Times New Roman"/>
              </a:rPr>
              <a:t>become</a:t>
            </a:r>
            <a:r>
              <a:rPr lang="ru-RU" sz="2400" dirty="0">
                <a:latin typeface="Times New Roman"/>
                <a:ea typeface="Calibri"/>
                <a:cs typeface="Times New Roman"/>
              </a:rPr>
              <a:t> </a:t>
            </a:r>
            <a:r>
              <a:rPr lang="ru-RU" sz="2400" dirty="0" err="1">
                <a:latin typeface="Times New Roman"/>
                <a:ea typeface="Calibri"/>
                <a:cs typeface="Times New Roman"/>
              </a:rPr>
              <a:t>associated</a:t>
            </a:r>
            <a:r>
              <a:rPr lang="ru-RU" sz="2400" dirty="0">
                <a:latin typeface="Times New Roman"/>
                <a:ea typeface="Calibri"/>
                <a:cs typeface="Times New Roman"/>
              </a:rPr>
              <a:t> </a:t>
            </a:r>
            <a:r>
              <a:rPr lang="ru-RU" sz="2400" dirty="0" err="1">
                <a:latin typeface="Times New Roman"/>
                <a:ea typeface="Calibri"/>
                <a:cs typeface="Times New Roman"/>
              </a:rPr>
              <a:t>with</a:t>
            </a:r>
            <a:r>
              <a:rPr lang="ru-RU" sz="2400" dirty="0">
                <a:latin typeface="Times New Roman"/>
                <a:ea typeface="Calibri"/>
                <a:cs typeface="Times New Roman"/>
              </a:rPr>
              <a:t> </a:t>
            </a:r>
            <a:r>
              <a:rPr lang="ru-RU" sz="2400" dirty="0" err="1">
                <a:latin typeface="Times New Roman"/>
                <a:ea typeface="Calibri"/>
                <a:cs typeface="Times New Roman"/>
              </a:rPr>
              <a:t>the</a:t>
            </a:r>
            <a:r>
              <a:rPr lang="ru-RU" sz="2400" dirty="0">
                <a:latin typeface="Times New Roman"/>
                <a:ea typeface="Calibri"/>
                <a:cs typeface="Times New Roman"/>
              </a:rPr>
              <a:t> </a:t>
            </a:r>
            <a:r>
              <a:rPr lang="ru-RU" sz="2400" dirty="0" err="1">
                <a:latin typeface="Times New Roman"/>
                <a:ea typeface="Calibri"/>
                <a:cs typeface="Times New Roman"/>
              </a:rPr>
              <a:t>Horizon</a:t>
            </a:r>
            <a:r>
              <a:rPr lang="ru-RU" sz="2400" dirty="0">
                <a:latin typeface="Times New Roman"/>
                <a:ea typeface="Calibri"/>
                <a:cs typeface="Times New Roman"/>
              </a:rPr>
              <a:t> 2020 </a:t>
            </a:r>
            <a:r>
              <a:rPr lang="ru-RU" sz="2400" dirty="0" err="1">
                <a:latin typeface="Times New Roman"/>
                <a:ea typeface="Calibri"/>
                <a:cs typeface="Times New Roman"/>
              </a:rPr>
              <a:t>programme</a:t>
            </a:r>
            <a:r>
              <a:rPr lang="ru-RU" sz="2400" dirty="0">
                <a:latin typeface="Times New Roman"/>
                <a:ea typeface="Calibri"/>
                <a:cs typeface="Times New Roman"/>
              </a:rPr>
              <a:t> </a:t>
            </a:r>
            <a:r>
              <a:rPr lang="ru-RU" sz="2400" dirty="0" err="1">
                <a:latin typeface="Times New Roman"/>
                <a:ea typeface="Calibri"/>
                <a:cs typeface="Times New Roman"/>
              </a:rPr>
              <a:t>through</a:t>
            </a:r>
            <a:r>
              <a:rPr lang="ru-RU" sz="2400" dirty="0">
                <a:latin typeface="Times New Roman"/>
                <a:ea typeface="Calibri"/>
                <a:cs typeface="Times New Roman"/>
              </a:rPr>
              <a:t> </a:t>
            </a:r>
            <a:r>
              <a:rPr lang="ru-RU" sz="2400" dirty="0" err="1">
                <a:latin typeface="Times New Roman"/>
                <a:ea typeface="Calibri"/>
                <a:cs typeface="Times New Roman"/>
              </a:rPr>
              <a:t>which</a:t>
            </a:r>
            <a:r>
              <a:rPr lang="ru-RU" sz="2400" dirty="0">
                <a:latin typeface="Times New Roman"/>
                <a:ea typeface="Calibri"/>
                <a:cs typeface="Times New Roman"/>
              </a:rPr>
              <a:t> </a:t>
            </a:r>
            <a:r>
              <a:rPr lang="ru-RU" sz="2400" dirty="0" err="1">
                <a:latin typeface="Times New Roman"/>
                <a:ea typeface="Calibri"/>
                <a:cs typeface="Times New Roman"/>
              </a:rPr>
              <a:t>the</a:t>
            </a:r>
            <a:r>
              <a:rPr lang="ru-RU" sz="2400" dirty="0">
                <a:latin typeface="Times New Roman"/>
                <a:ea typeface="Calibri"/>
                <a:cs typeface="Times New Roman"/>
              </a:rPr>
              <a:t> EU </a:t>
            </a:r>
            <a:r>
              <a:rPr lang="ru-RU" sz="2400" dirty="0" err="1">
                <a:latin typeface="Times New Roman"/>
                <a:ea typeface="Calibri"/>
                <a:cs typeface="Times New Roman"/>
              </a:rPr>
              <a:t>supports</a:t>
            </a:r>
            <a:r>
              <a:rPr lang="ru-RU" sz="2400" dirty="0">
                <a:latin typeface="Times New Roman"/>
                <a:ea typeface="Calibri"/>
                <a:cs typeface="Times New Roman"/>
              </a:rPr>
              <a:t> </a:t>
            </a:r>
            <a:r>
              <a:rPr lang="ru-RU" sz="2400" dirty="0" err="1">
                <a:latin typeface="Times New Roman"/>
                <a:ea typeface="Calibri"/>
                <a:cs typeface="Times New Roman"/>
              </a:rPr>
              <a:t>research</a:t>
            </a:r>
            <a:r>
              <a:rPr lang="ru-RU" sz="2400" dirty="0">
                <a:latin typeface="Times New Roman"/>
                <a:ea typeface="Calibri"/>
                <a:cs typeface="Times New Roman"/>
              </a:rPr>
              <a:t> </a:t>
            </a:r>
            <a:r>
              <a:rPr lang="ru-RU" sz="2400" dirty="0" err="1">
                <a:latin typeface="Times New Roman"/>
                <a:ea typeface="Calibri"/>
                <a:cs typeface="Times New Roman"/>
              </a:rPr>
              <a:t>and</a:t>
            </a:r>
            <a:r>
              <a:rPr lang="ru-RU" sz="2400" dirty="0">
                <a:latin typeface="Times New Roman"/>
                <a:ea typeface="Calibri"/>
                <a:cs typeface="Times New Roman"/>
              </a:rPr>
              <a:t> </a:t>
            </a:r>
            <a:r>
              <a:rPr lang="ru-RU" sz="2400" dirty="0" err="1" smtClean="0">
                <a:latin typeface="Times New Roman"/>
                <a:ea typeface="Calibri"/>
                <a:cs typeface="Times New Roman"/>
              </a:rPr>
              <a:t>innovation</a:t>
            </a:r>
            <a:r>
              <a:rPr lang="ru-RU" sz="2400" dirty="0" smtClean="0">
                <a:latin typeface="Times New Roman"/>
                <a:ea typeface="Calibri"/>
                <a:cs typeface="Times New Roman"/>
              </a:rPr>
              <a:t>.</a:t>
            </a:r>
            <a:endParaRPr lang="en-US" sz="2400" dirty="0">
              <a:latin typeface="Times New Roman"/>
              <a:ea typeface="Calibri"/>
              <a:cs typeface="Times New Roman"/>
            </a:endParaRPr>
          </a:p>
          <a:p>
            <a:pPr marL="0" indent="352425" algn="just">
              <a:lnSpc>
                <a:spcPct val="150000"/>
              </a:lnSpc>
              <a:spcAft>
                <a:spcPts val="0"/>
              </a:spcAft>
              <a:buFont typeface="Wingdings" panose="05000000000000000000" pitchFamily="2" charset="2"/>
              <a:buChar char="Ø"/>
            </a:pPr>
            <a:r>
              <a:rPr lang="ru-RU" sz="2400" dirty="0" err="1" smtClean="0">
                <a:latin typeface="Times New Roman"/>
                <a:ea typeface="Calibri"/>
                <a:cs typeface="Times New Roman"/>
              </a:rPr>
              <a:t>It</a:t>
            </a:r>
            <a:r>
              <a:rPr lang="ru-RU" sz="2400" dirty="0" smtClean="0">
                <a:latin typeface="Times New Roman"/>
                <a:ea typeface="Calibri"/>
                <a:cs typeface="Times New Roman"/>
              </a:rPr>
              <a:t> </a:t>
            </a:r>
            <a:r>
              <a:rPr lang="ru-RU" sz="2400" dirty="0" err="1">
                <a:latin typeface="Times New Roman"/>
                <a:ea typeface="Calibri"/>
                <a:cs typeface="Times New Roman"/>
              </a:rPr>
              <a:t>also</a:t>
            </a:r>
            <a:r>
              <a:rPr lang="ru-RU" sz="2400" dirty="0">
                <a:latin typeface="Times New Roman"/>
                <a:ea typeface="Calibri"/>
                <a:cs typeface="Times New Roman"/>
              </a:rPr>
              <a:t> </a:t>
            </a:r>
            <a:r>
              <a:rPr lang="ru-RU" sz="2400" dirty="0" err="1">
                <a:latin typeface="Times New Roman"/>
                <a:ea typeface="Calibri"/>
                <a:cs typeface="Times New Roman"/>
              </a:rPr>
              <a:t>participates</a:t>
            </a:r>
            <a:r>
              <a:rPr lang="ru-RU" sz="2400" dirty="0">
                <a:latin typeface="Times New Roman"/>
                <a:ea typeface="Calibri"/>
                <a:cs typeface="Times New Roman"/>
              </a:rPr>
              <a:t> </a:t>
            </a:r>
            <a:r>
              <a:rPr lang="ru-RU" sz="2400" dirty="0" err="1">
                <a:latin typeface="Times New Roman"/>
                <a:ea typeface="Calibri"/>
                <a:cs typeface="Times New Roman"/>
              </a:rPr>
              <a:t>in</a:t>
            </a:r>
            <a:r>
              <a:rPr lang="ru-RU" sz="2400" dirty="0">
                <a:latin typeface="Times New Roman"/>
                <a:ea typeface="Calibri"/>
                <a:cs typeface="Times New Roman"/>
              </a:rPr>
              <a:t> </a:t>
            </a:r>
            <a:r>
              <a:rPr lang="ru-RU" sz="2400" dirty="0" err="1">
                <a:latin typeface="Times New Roman"/>
                <a:ea typeface="Calibri"/>
                <a:cs typeface="Times New Roman"/>
              </a:rPr>
              <a:t>the</a:t>
            </a:r>
            <a:r>
              <a:rPr lang="ru-RU" sz="2400" dirty="0">
                <a:latin typeface="Times New Roman"/>
                <a:ea typeface="Calibri"/>
                <a:cs typeface="Times New Roman"/>
              </a:rPr>
              <a:t> </a:t>
            </a:r>
            <a:r>
              <a:rPr lang="ru-RU" sz="2400" dirty="0" err="1">
                <a:latin typeface="Times New Roman"/>
                <a:ea typeface="Calibri"/>
                <a:cs typeface="Times New Roman"/>
              </a:rPr>
              <a:t>Erasmus</a:t>
            </a:r>
            <a:r>
              <a:rPr lang="ru-RU" sz="2400" dirty="0">
                <a:latin typeface="Times New Roman"/>
                <a:ea typeface="Calibri"/>
                <a:cs typeface="Times New Roman"/>
              </a:rPr>
              <a:t>+ </a:t>
            </a:r>
            <a:r>
              <a:rPr lang="ru-RU" sz="2400" dirty="0" err="1">
                <a:latin typeface="Times New Roman"/>
                <a:ea typeface="Calibri"/>
                <a:cs typeface="Times New Roman"/>
              </a:rPr>
              <a:t>programme</a:t>
            </a:r>
            <a:r>
              <a:rPr lang="ru-RU" sz="2400" dirty="0">
                <a:latin typeface="Times New Roman"/>
                <a:ea typeface="Calibri"/>
                <a:cs typeface="Times New Roman"/>
              </a:rPr>
              <a:t> </a:t>
            </a:r>
            <a:r>
              <a:rPr lang="ru-RU" sz="2400" dirty="0" err="1">
                <a:latin typeface="Times New Roman"/>
                <a:ea typeface="Calibri"/>
                <a:cs typeface="Times New Roman"/>
              </a:rPr>
              <a:t>for</a:t>
            </a:r>
            <a:r>
              <a:rPr lang="ru-RU" sz="2400" dirty="0">
                <a:latin typeface="Times New Roman"/>
                <a:ea typeface="Calibri"/>
                <a:cs typeface="Times New Roman"/>
              </a:rPr>
              <a:t> </a:t>
            </a:r>
            <a:r>
              <a:rPr lang="ru-RU" sz="2400" dirty="0" err="1">
                <a:latin typeface="Times New Roman"/>
                <a:ea typeface="Calibri"/>
                <a:cs typeface="Times New Roman"/>
              </a:rPr>
              <a:t>education</a:t>
            </a:r>
            <a:r>
              <a:rPr lang="ru-RU" sz="2400" dirty="0">
                <a:latin typeface="Times New Roman"/>
                <a:ea typeface="Calibri"/>
                <a:cs typeface="Times New Roman"/>
              </a:rPr>
              <a:t>, </a:t>
            </a:r>
            <a:r>
              <a:rPr lang="ru-RU" sz="2400" dirty="0" err="1">
                <a:latin typeface="Times New Roman"/>
                <a:ea typeface="Calibri"/>
                <a:cs typeface="Times New Roman"/>
              </a:rPr>
              <a:t>training</a:t>
            </a:r>
            <a:r>
              <a:rPr lang="ru-RU" sz="2400" dirty="0">
                <a:latin typeface="Times New Roman"/>
                <a:ea typeface="Calibri"/>
                <a:cs typeface="Times New Roman"/>
              </a:rPr>
              <a:t>, </a:t>
            </a:r>
            <a:r>
              <a:rPr lang="ru-RU" sz="2400" dirty="0" err="1">
                <a:latin typeface="Times New Roman"/>
                <a:ea typeface="Calibri"/>
                <a:cs typeface="Times New Roman"/>
              </a:rPr>
              <a:t>youth</a:t>
            </a:r>
            <a:r>
              <a:rPr lang="ru-RU" sz="2400" dirty="0">
                <a:latin typeface="Times New Roman"/>
                <a:ea typeface="Calibri"/>
                <a:cs typeface="Times New Roman"/>
              </a:rPr>
              <a:t> </a:t>
            </a:r>
            <a:r>
              <a:rPr lang="ru-RU" sz="2400" dirty="0" err="1">
                <a:latin typeface="Times New Roman"/>
                <a:ea typeface="Calibri"/>
                <a:cs typeface="Times New Roman"/>
              </a:rPr>
              <a:t>and</a:t>
            </a:r>
            <a:r>
              <a:rPr lang="ru-RU" sz="2400" dirty="0">
                <a:latin typeface="Times New Roman"/>
                <a:ea typeface="Calibri"/>
                <a:cs typeface="Times New Roman"/>
              </a:rPr>
              <a:t> </a:t>
            </a:r>
            <a:r>
              <a:rPr lang="ru-RU" sz="2400" dirty="0" err="1">
                <a:latin typeface="Times New Roman"/>
                <a:ea typeface="Calibri"/>
                <a:cs typeface="Times New Roman"/>
              </a:rPr>
              <a:t>sport</a:t>
            </a:r>
            <a:r>
              <a:rPr lang="ru-RU" sz="2400" dirty="0">
                <a:latin typeface="Times New Roman"/>
                <a:ea typeface="Calibri"/>
                <a:cs typeface="Times New Roman"/>
              </a:rPr>
              <a:t>. </a:t>
            </a:r>
            <a:endParaRPr lang="en-US" sz="2400" dirty="0">
              <a:latin typeface="Times New Roman"/>
              <a:ea typeface="Calibri"/>
              <a:cs typeface="Times New Roman"/>
            </a:endParaRPr>
          </a:p>
          <a:p>
            <a:pPr marL="0" indent="352425" algn="just">
              <a:lnSpc>
                <a:spcPct val="150000"/>
              </a:lnSpc>
              <a:spcAft>
                <a:spcPts val="0"/>
              </a:spcAft>
              <a:buFont typeface="Wingdings" panose="05000000000000000000" pitchFamily="2" charset="2"/>
              <a:buChar char="Ø"/>
            </a:pPr>
            <a:r>
              <a:rPr lang="ru-RU" sz="2400" dirty="0" err="1" smtClean="0">
                <a:latin typeface="Times New Roman"/>
                <a:ea typeface="Calibri"/>
                <a:cs typeface="Times New Roman"/>
              </a:rPr>
              <a:t>In</a:t>
            </a:r>
            <a:r>
              <a:rPr lang="ru-RU" sz="2400" dirty="0" smtClean="0">
                <a:latin typeface="Times New Roman"/>
                <a:ea typeface="Calibri"/>
                <a:cs typeface="Times New Roman"/>
              </a:rPr>
              <a:t> </a:t>
            </a:r>
            <a:r>
              <a:rPr lang="ru-RU" sz="2400" dirty="0" err="1">
                <a:latin typeface="Times New Roman"/>
                <a:ea typeface="Calibri"/>
                <a:cs typeface="Times New Roman"/>
              </a:rPr>
              <a:t>March</a:t>
            </a:r>
            <a:r>
              <a:rPr lang="ru-RU" sz="2400" dirty="0">
                <a:latin typeface="Times New Roman"/>
                <a:ea typeface="Calibri"/>
                <a:cs typeface="Times New Roman"/>
              </a:rPr>
              <a:t> 2015, </a:t>
            </a:r>
            <a:r>
              <a:rPr lang="ru-RU" sz="2400" dirty="0" err="1">
                <a:latin typeface="Times New Roman"/>
                <a:ea typeface="Calibri"/>
                <a:cs typeface="Times New Roman"/>
              </a:rPr>
              <a:t>Moldova</a:t>
            </a:r>
            <a:r>
              <a:rPr lang="ru-RU" sz="2400" dirty="0">
                <a:latin typeface="Times New Roman"/>
                <a:ea typeface="Calibri"/>
                <a:cs typeface="Times New Roman"/>
              </a:rPr>
              <a:t> </a:t>
            </a:r>
            <a:r>
              <a:rPr lang="ru-RU" sz="2400" dirty="0" err="1">
                <a:latin typeface="Times New Roman"/>
                <a:ea typeface="Calibri"/>
                <a:cs typeface="Times New Roman"/>
              </a:rPr>
              <a:t>joined</a:t>
            </a:r>
            <a:r>
              <a:rPr lang="ru-RU" sz="2400" dirty="0">
                <a:latin typeface="Times New Roman"/>
                <a:ea typeface="Calibri"/>
                <a:cs typeface="Times New Roman"/>
              </a:rPr>
              <a:t> </a:t>
            </a:r>
            <a:r>
              <a:rPr lang="ru-RU" sz="2400" dirty="0" err="1">
                <a:latin typeface="Times New Roman"/>
                <a:ea typeface="Calibri"/>
                <a:cs typeface="Times New Roman"/>
              </a:rPr>
              <a:t>the</a:t>
            </a:r>
            <a:r>
              <a:rPr lang="ru-RU" sz="2400" dirty="0">
                <a:latin typeface="Times New Roman"/>
                <a:ea typeface="Calibri"/>
                <a:cs typeface="Times New Roman"/>
              </a:rPr>
              <a:t> </a:t>
            </a:r>
            <a:r>
              <a:rPr lang="ru-RU" sz="2400" dirty="0" err="1">
                <a:latin typeface="Times New Roman"/>
                <a:ea typeface="Calibri"/>
                <a:cs typeface="Times New Roman"/>
              </a:rPr>
              <a:t>European</a:t>
            </a:r>
            <a:r>
              <a:rPr lang="ru-RU" sz="2400" dirty="0">
                <a:latin typeface="Times New Roman"/>
                <a:ea typeface="Calibri"/>
                <a:cs typeface="Times New Roman"/>
              </a:rPr>
              <a:t> </a:t>
            </a:r>
            <a:r>
              <a:rPr lang="ru-RU" sz="2400" dirty="0" err="1">
                <a:latin typeface="Times New Roman"/>
                <a:ea typeface="Calibri"/>
                <a:cs typeface="Times New Roman"/>
              </a:rPr>
              <a:t>programme</a:t>
            </a:r>
            <a:r>
              <a:rPr lang="ru-RU" sz="2400" dirty="0">
                <a:latin typeface="Times New Roman"/>
                <a:ea typeface="Calibri"/>
                <a:cs typeface="Times New Roman"/>
              </a:rPr>
              <a:t> </a:t>
            </a:r>
            <a:r>
              <a:rPr lang="ru-RU" sz="2400" dirty="0" err="1">
                <a:latin typeface="Times New Roman"/>
                <a:ea typeface="Calibri"/>
                <a:cs typeface="Times New Roman"/>
              </a:rPr>
              <a:t>for</a:t>
            </a:r>
            <a:r>
              <a:rPr lang="ru-RU" sz="2400" dirty="0">
                <a:latin typeface="Times New Roman"/>
                <a:ea typeface="Calibri"/>
                <a:cs typeface="Times New Roman"/>
              </a:rPr>
              <a:t> </a:t>
            </a:r>
            <a:r>
              <a:rPr lang="ru-RU" sz="2400" dirty="0" err="1">
                <a:latin typeface="Times New Roman"/>
                <a:ea typeface="Calibri"/>
                <a:cs typeface="Times New Roman"/>
              </a:rPr>
              <a:t>culture</a:t>
            </a:r>
            <a:r>
              <a:rPr lang="ru-RU" sz="2400" dirty="0">
                <a:latin typeface="Times New Roman"/>
                <a:ea typeface="Calibri"/>
                <a:cs typeface="Times New Roman"/>
              </a:rPr>
              <a:t> </a:t>
            </a:r>
            <a:r>
              <a:rPr lang="ru-RU" sz="2400" dirty="0" err="1">
                <a:latin typeface="Times New Roman"/>
                <a:ea typeface="Calibri"/>
                <a:cs typeface="Times New Roman"/>
              </a:rPr>
              <a:t>Creative</a:t>
            </a:r>
            <a:r>
              <a:rPr lang="ru-RU" sz="2400" dirty="0">
                <a:latin typeface="Times New Roman"/>
                <a:ea typeface="Calibri"/>
                <a:cs typeface="Times New Roman"/>
              </a:rPr>
              <a:t> </a:t>
            </a:r>
            <a:r>
              <a:rPr lang="ru-RU" sz="2400" dirty="0" err="1">
                <a:latin typeface="Times New Roman"/>
                <a:ea typeface="Calibri"/>
                <a:cs typeface="Times New Roman"/>
              </a:rPr>
              <a:t>Europe</a:t>
            </a:r>
            <a:r>
              <a:rPr lang="ru-RU" sz="2400" dirty="0">
                <a:latin typeface="Times New Roman"/>
                <a:ea typeface="Calibri"/>
                <a:cs typeface="Times New Roman"/>
              </a:rPr>
              <a:t>.</a:t>
            </a:r>
            <a:r>
              <a:rPr lang="ru-RU" sz="2000" spc="20" dirty="0">
                <a:solidFill>
                  <a:srgbClr val="333333"/>
                </a:solidFill>
                <a:latin typeface="Verdana"/>
                <a:ea typeface="Calibri"/>
                <a:cs typeface="Times New Roman"/>
              </a:rPr>
              <a:t> </a:t>
            </a:r>
            <a:r>
              <a:rPr lang="ru-RU" sz="2400" dirty="0" err="1">
                <a:latin typeface="Times New Roman"/>
                <a:ea typeface="Calibri"/>
                <a:cs typeface="Times New Roman"/>
              </a:rPr>
              <a:t>It</a:t>
            </a:r>
            <a:r>
              <a:rPr lang="ru-RU" sz="2400" dirty="0">
                <a:latin typeface="Times New Roman"/>
                <a:ea typeface="Calibri"/>
                <a:cs typeface="Times New Roman"/>
              </a:rPr>
              <a:t> </a:t>
            </a:r>
            <a:r>
              <a:rPr lang="ru-RU" sz="2400" dirty="0" err="1">
                <a:latin typeface="Times New Roman"/>
                <a:ea typeface="Calibri"/>
                <a:cs typeface="Times New Roman"/>
              </a:rPr>
              <a:t>has</a:t>
            </a:r>
            <a:r>
              <a:rPr lang="ru-RU" sz="2400" dirty="0">
                <a:latin typeface="Times New Roman"/>
                <a:ea typeface="Calibri"/>
                <a:cs typeface="Times New Roman"/>
              </a:rPr>
              <a:t> </a:t>
            </a:r>
            <a:r>
              <a:rPr lang="ru-RU" sz="2400" dirty="0" err="1">
                <a:latin typeface="Times New Roman"/>
                <a:ea typeface="Calibri"/>
                <a:cs typeface="Times New Roman"/>
              </a:rPr>
              <a:t>done</a:t>
            </a:r>
            <a:r>
              <a:rPr lang="ru-RU" sz="2400" dirty="0">
                <a:latin typeface="Times New Roman"/>
                <a:ea typeface="Calibri"/>
                <a:cs typeface="Times New Roman"/>
              </a:rPr>
              <a:t> </a:t>
            </a:r>
            <a:r>
              <a:rPr lang="ru-RU" sz="2400" dirty="0" err="1">
                <a:latin typeface="Times New Roman"/>
                <a:ea typeface="Calibri"/>
                <a:cs typeface="Times New Roman"/>
              </a:rPr>
              <a:t>so</a:t>
            </a:r>
            <a:r>
              <a:rPr lang="ru-RU" sz="2400" dirty="0">
                <a:latin typeface="Times New Roman"/>
                <a:ea typeface="Calibri"/>
                <a:cs typeface="Times New Roman"/>
              </a:rPr>
              <a:t> </a:t>
            </a:r>
            <a:r>
              <a:rPr lang="ru-RU" sz="2400" dirty="0" err="1">
                <a:latin typeface="Times New Roman"/>
                <a:ea typeface="Calibri"/>
                <a:cs typeface="Times New Roman"/>
              </a:rPr>
              <a:t>both</a:t>
            </a:r>
            <a:r>
              <a:rPr lang="ru-RU" sz="2400" dirty="0">
                <a:latin typeface="Times New Roman"/>
                <a:ea typeface="Calibri"/>
                <a:cs typeface="Times New Roman"/>
              </a:rPr>
              <a:t> </a:t>
            </a:r>
            <a:r>
              <a:rPr lang="ru-RU" sz="2400" dirty="0" err="1">
                <a:latin typeface="Times New Roman"/>
                <a:ea typeface="Calibri"/>
                <a:cs typeface="Times New Roman"/>
              </a:rPr>
              <a:t>as</a:t>
            </a:r>
            <a:r>
              <a:rPr lang="ru-RU" sz="2400" dirty="0">
                <a:latin typeface="Times New Roman"/>
                <a:ea typeface="Calibri"/>
                <a:cs typeface="Times New Roman"/>
              </a:rPr>
              <a:t> </a:t>
            </a:r>
            <a:r>
              <a:rPr lang="ru-RU" sz="2400" dirty="0" err="1">
                <a:latin typeface="Times New Roman"/>
                <a:ea typeface="Calibri"/>
                <a:cs typeface="Times New Roman"/>
              </a:rPr>
              <a:t>part</a:t>
            </a:r>
            <a:r>
              <a:rPr lang="ru-RU" sz="2400" dirty="0">
                <a:latin typeface="Times New Roman"/>
                <a:ea typeface="Calibri"/>
                <a:cs typeface="Times New Roman"/>
              </a:rPr>
              <a:t> </a:t>
            </a:r>
            <a:r>
              <a:rPr lang="ru-RU" sz="2400" dirty="0" err="1">
                <a:latin typeface="Times New Roman"/>
                <a:ea typeface="Calibri"/>
                <a:cs typeface="Times New Roman"/>
              </a:rPr>
              <a:t>of</a:t>
            </a:r>
            <a:r>
              <a:rPr lang="ru-RU" sz="2400" dirty="0">
                <a:latin typeface="Times New Roman"/>
                <a:ea typeface="Calibri"/>
                <a:cs typeface="Times New Roman"/>
              </a:rPr>
              <a:t> </a:t>
            </a:r>
            <a:r>
              <a:rPr lang="ru-RU" sz="2400" dirty="0" err="1">
                <a:latin typeface="Times New Roman"/>
                <a:ea typeface="Calibri"/>
                <a:cs typeface="Times New Roman"/>
              </a:rPr>
              <a:t>the</a:t>
            </a:r>
            <a:r>
              <a:rPr lang="ru-RU" sz="2400" dirty="0">
                <a:latin typeface="Times New Roman"/>
                <a:ea typeface="Calibri"/>
                <a:cs typeface="Times New Roman"/>
              </a:rPr>
              <a:t> </a:t>
            </a:r>
            <a:r>
              <a:rPr lang="ru-RU" sz="2400" dirty="0" err="1">
                <a:latin typeface="Times New Roman"/>
                <a:ea typeface="Calibri"/>
                <a:cs typeface="Times New Roman"/>
              </a:rPr>
              <a:t>Eastern</a:t>
            </a:r>
            <a:r>
              <a:rPr lang="ru-RU" sz="2400" dirty="0">
                <a:latin typeface="Times New Roman"/>
                <a:ea typeface="Calibri"/>
                <a:cs typeface="Times New Roman"/>
              </a:rPr>
              <a:t> </a:t>
            </a:r>
            <a:r>
              <a:rPr lang="ru-RU" sz="2400" dirty="0" err="1">
                <a:latin typeface="Times New Roman"/>
                <a:ea typeface="Calibri"/>
                <a:cs typeface="Times New Roman"/>
              </a:rPr>
              <a:t>Partnership</a:t>
            </a:r>
            <a:r>
              <a:rPr lang="ru-RU" sz="2400" dirty="0">
                <a:latin typeface="Times New Roman"/>
                <a:ea typeface="Calibri"/>
                <a:cs typeface="Times New Roman"/>
              </a:rPr>
              <a:t> </a:t>
            </a:r>
            <a:r>
              <a:rPr lang="ru-RU" sz="2400" dirty="0" err="1">
                <a:latin typeface="Times New Roman"/>
                <a:ea typeface="Calibri"/>
                <a:cs typeface="Times New Roman"/>
              </a:rPr>
              <a:t>Culture</a:t>
            </a:r>
            <a:r>
              <a:rPr lang="ru-RU" sz="2400" dirty="0">
                <a:latin typeface="Times New Roman"/>
                <a:ea typeface="Calibri"/>
                <a:cs typeface="Times New Roman"/>
              </a:rPr>
              <a:t> </a:t>
            </a:r>
            <a:r>
              <a:rPr lang="ru-RU" sz="2400" dirty="0" err="1">
                <a:latin typeface="Times New Roman"/>
                <a:ea typeface="Calibri"/>
                <a:cs typeface="Times New Roman"/>
              </a:rPr>
              <a:t>programme</a:t>
            </a:r>
            <a:r>
              <a:rPr lang="ru-RU" sz="2400" dirty="0">
                <a:latin typeface="Times New Roman"/>
                <a:ea typeface="Calibri"/>
                <a:cs typeface="Times New Roman"/>
              </a:rPr>
              <a:t> </a:t>
            </a:r>
            <a:r>
              <a:rPr lang="ru-RU" sz="2400" dirty="0" err="1">
                <a:latin typeface="Times New Roman"/>
                <a:ea typeface="Calibri"/>
                <a:cs typeface="Times New Roman"/>
              </a:rPr>
              <a:t>and</a:t>
            </a:r>
            <a:r>
              <a:rPr lang="ru-RU" sz="2400" dirty="0">
                <a:latin typeface="Times New Roman"/>
                <a:ea typeface="Calibri"/>
                <a:cs typeface="Times New Roman"/>
              </a:rPr>
              <a:t> </a:t>
            </a:r>
            <a:r>
              <a:rPr lang="ru-RU" sz="2400" dirty="0" err="1">
                <a:latin typeface="Times New Roman"/>
                <a:ea typeface="Calibri"/>
                <a:cs typeface="Times New Roman"/>
              </a:rPr>
              <a:t>as</a:t>
            </a:r>
            <a:r>
              <a:rPr lang="ru-RU" sz="2400" dirty="0">
                <a:latin typeface="Times New Roman"/>
                <a:ea typeface="Calibri"/>
                <a:cs typeface="Times New Roman"/>
              </a:rPr>
              <a:t> </a:t>
            </a:r>
            <a:r>
              <a:rPr lang="ru-RU" sz="2400" dirty="0" err="1">
                <a:latin typeface="Times New Roman"/>
                <a:ea typeface="Calibri"/>
                <a:cs typeface="Times New Roman"/>
              </a:rPr>
              <a:t>part</a:t>
            </a:r>
            <a:r>
              <a:rPr lang="ru-RU" sz="2400" dirty="0">
                <a:latin typeface="Times New Roman"/>
                <a:ea typeface="Calibri"/>
                <a:cs typeface="Times New Roman"/>
              </a:rPr>
              <a:t> </a:t>
            </a:r>
            <a:r>
              <a:rPr lang="ru-RU" sz="2400" dirty="0" err="1">
                <a:latin typeface="Times New Roman"/>
                <a:ea typeface="Calibri"/>
                <a:cs typeface="Times New Roman"/>
              </a:rPr>
              <a:t>of</a:t>
            </a:r>
            <a:r>
              <a:rPr lang="ru-RU" sz="2400" dirty="0">
                <a:latin typeface="Times New Roman"/>
                <a:ea typeface="Calibri"/>
                <a:cs typeface="Times New Roman"/>
              </a:rPr>
              <a:t> </a:t>
            </a:r>
            <a:r>
              <a:rPr lang="ru-RU" sz="2400" dirty="0" err="1">
                <a:latin typeface="Times New Roman"/>
                <a:ea typeface="Calibri"/>
                <a:cs typeface="Times New Roman"/>
              </a:rPr>
              <a:t>of</a:t>
            </a:r>
            <a:r>
              <a:rPr lang="ru-RU" sz="2400" dirty="0">
                <a:latin typeface="Times New Roman"/>
                <a:ea typeface="Calibri"/>
                <a:cs typeface="Times New Roman"/>
              </a:rPr>
              <a:t> </a:t>
            </a:r>
            <a:r>
              <a:rPr lang="ru-RU" sz="2400" dirty="0" err="1">
                <a:latin typeface="Times New Roman"/>
                <a:ea typeface="Calibri"/>
                <a:cs typeface="Times New Roman"/>
              </a:rPr>
              <a:t>the</a:t>
            </a:r>
            <a:r>
              <a:rPr lang="ru-RU" sz="2400" dirty="0">
                <a:latin typeface="Times New Roman"/>
                <a:ea typeface="Calibri"/>
                <a:cs typeface="Times New Roman"/>
              </a:rPr>
              <a:t> </a:t>
            </a:r>
            <a:r>
              <a:rPr lang="ru-RU" sz="2400" dirty="0" err="1">
                <a:latin typeface="Times New Roman"/>
                <a:ea typeface="Calibri"/>
                <a:cs typeface="Times New Roman"/>
              </a:rPr>
              <a:t>Eastern</a:t>
            </a:r>
            <a:r>
              <a:rPr lang="ru-RU" sz="2400" dirty="0">
                <a:latin typeface="Times New Roman"/>
                <a:ea typeface="Calibri"/>
                <a:cs typeface="Times New Roman"/>
              </a:rPr>
              <a:t> </a:t>
            </a:r>
            <a:r>
              <a:rPr lang="ru-RU" sz="2400" dirty="0" err="1">
                <a:latin typeface="Times New Roman"/>
                <a:ea typeface="Calibri"/>
                <a:cs typeface="Times New Roman"/>
              </a:rPr>
              <a:t>Partnership</a:t>
            </a:r>
            <a:r>
              <a:rPr lang="ru-RU" sz="2400" dirty="0">
                <a:latin typeface="Times New Roman"/>
                <a:ea typeface="Calibri"/>
                <a:cs typeface="Times New Roman"/>
              </a:rPr>
              <a:t> "</a:t>
            </a:r>
            <a:r>
              <a:rPr lang="ru-RU" sz="2400" dirty="0" err="1">
                <a:latin typeface="Times New Roman"/>
                <a:ea typeface="Calibri"/>
                <a:cs typeface="Times New Roman"/>
              </a:rPr>
              <a:t>Contacts</a:t>
            </a:r>
            <a:r>
              <a:rPr lang="ru-RU" sz="2400" dirty="0">
                <a:latin typeface="Times New Roman"/>
                <a:ea typeface="Calibri"/>
                <a:cs typeface="Times New Roman"/>
              </a:rPr>
              <a:t> </a:t>
            </a:r>
            <a:r>
              <a:rPr lang="ru-RU" sz="2400" dirty="0" err="1">
                <a:latin typeface="Times New Roman"/>
                <a:ea typeface="Calibri"/>
                <a:cs typeface="Times New Roman"/>
              </a:rPr>
              <a:t>between</a:t>
            </a:r>
            <a:r>
              <a:rPr lang="ru-RU" sz="2400" dirty="0">
                <a:latin typeface="Times New Roman"/>
                <a:ea typeface="Calibri"/>
                <a:cs typeface="Times New Roman"/>
              </a:rPr>
              <a:t> </a:t>
            </a:r>
            <a:r>
              <a:rPr lang="ru-RU" sz="2400" dirty="0" err="1">
                <a:latin typeface="Times New Roman"/>
                <a:ea typeface="Calibri"/>
                <a:cs typeface="Times New Roman"/>
              </a:rPr>
              <a:t>people</a:t>
            </a:r>
            <a:r>
              <a:rPr lang="ru-RU" sz="2400" dirty="0">
                <a:latin typeface="Times New Roman"/>
                <a:ea typeface="Calibri"/>
                <a:cs typeface="Times New Roman"/>
              </a:rPr>
              <a:t>" </a:t>
            </a:r>
            <a:r>
              <a:rPr lang="ru-RU" sz="2400" dirty="0" err="1">
                <a:latin typeface="Times New Roman"/>
                <a:ea typeface="Calibri"/>
                <a:cs typeface="Times New Roman"/>
              </a:rPr>
              <a:t>platform</a:t>
            </a:r>
            <a:r>
              <a:rPr lang="ru-RU" sz="2400" dirty="0">
                <a:latin typeface="Times New Roman"/>
                <a:ea typeface="Calibri"/>
                <a:cs typeface="Times New Roman"/>
              </a:rPr>
              <a:t>.</a:t>
            </a:r>
            <a:endParaRPr lang="ru-RU" sz="2000" dirty="0">
              <a:ea typeface="Calibri"/>
              <a:cs typeface="Times New Roman"/>
            </a:endParaRPr>
          </a:p>
          <a:p>
            <a:pPr marL="0" indent="449263" algn="just">
              <a:lnSpc>
                <a:spcPct val="150000"/>
              </a:lnSpc>
              <a:spcAft>
                <a:spcPts val="0"/>
              </a:spcAft>
              <a:buFont typeface="Wingdings" panose="05000000000000000000" pitchFamily="2" charset="2"/>
              <a:buChar char="Ø"/>
            </a:pPr>
            <a:endParaRPr lang="ru-RU" sz="2400" b="1" dirty="0">
              <a:ea typeface="Calibri"/>
              <a:cs typeface="Times New Roman"/>
            </a:endParaRPr>
          </a:p>
        </p:txBody>
      </p:sp>
    </p:spTree>
    <p:extLst>
      <p:ext uri="{BB962C8B-B14F-4D97-AF65-F5344CB8AC3E}">
        <p14:creationId xmlns:p14="http://schemas.microsoft.com/office/powerpoint/2010/main" val="771065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1291130"/>
            <a:ext cx="8382305" cy="610820"/>
          </a:xfrm>
        </p:spPr>
        <p:txBody>
          <a:bodyPr>
            <a:normAutofit fontScale="90000"/>
          </a:bodyPr>
          <a:lstStyle/>
          <a:p>
            <a:pPr algn="ctr">
              <a:spcAft>
                <a:spcPts val="0"/>
              </a:spcAft>
            </a:pPr>
            <a:r>
              <a:rPr lang="en-US" sz="3100" b="1" dirty="0" smtClean="0">
                <a:latin typeface="Times New Roman"/>
                <a:ea typeface="Calibri"/>
                <a:cs typeface="Times New Roman"/>
              </a:rPr>
              <a:t>Priorities </a:t>
            </a:r>
            <a:r>
              <a:rPr lang="en-US" sz="3100" b="1" dirty="0">
                <a:latin typeface="Times New Roman"/>
                <a:ea typeface="Calibri"/>
                <a:cs typeface="Times New Roman"/>
              </a:rPr>
              <a:t>of the National Youth Strategy </a:t>
            </a:r>
            <a:r>
              <a:rPr lang="en-US" sz="3100" b="1" dirty="0" smtClean="0">
                <a:latin typeface="Times New Roman"/>
                <a:ea typeface="Calibri"/>
                <a:cs typeface="Times New Roman"/>
              </a:rPr>
              <a:t>2014-2020</a:t>
            </a:r>
            <a:endParaRPr lang="ru-RU" sz="31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18499323"/>
              </p:ext>
            </p:extLst>
          </p:nvPr>
        </p:nvGraphicFramePr>
        <p:xfrm>
          <a:off x="296260" y="2054655"/>
          <a:ext cx="8687716" cy="4416095"/>
        </p:xfrm>
        <a:graphic>
          <a:graphicData uri="http://schemas.openxmlformats.org/drawingml/2006/table">
            <a:tbl>
              <a:tblPr firstRow="1" bandRow="1">
                <a:tableStyleId>{5C22544A-7EE6-4342-B048-85BDC9FD1C3A}</a:tableStyleId>
              </a:tblPr>
              <a:tblGrid>
                <a:gridCol w="4343858"/>
                <a:gridCol w="4343858"/>
              </a:tblGrid>
              <a:tr h="610820">
                <a:tc>
                  <a:txBody>
                    <a:bodyPr/>
                    <a:lstStyle/>
                    <a:p>
                      <a:pPr algn="ctr"/>
                      <a:r>
                        <a:rPr lang="en-US" sz="1800" b="1" i="1" kern="1200" dirty="0" smtClean="0">
                          <a:solidFill>
                            <a:schemeClr val="tx2"/>
                          </a:solidFill>
                          <a:effectLst/>
                          <a:latin typeface="Times New Roman"/>
                          <a:ea typeface="Calibri"/>
                          <a:cs typeface="Times New Roman"/>
                        </a:rPr>
                        <a:t>Priorities</a:t>
                      </a:r>
                      <a:endParaRPr lang="ru-RU" sz="1800" b="1" i="1" kern="1200" dirty="0">
                        <a:solidFill>
                          <a:schemeClr val="tx2"/>
                        </a:solidFill>
                        <a:effectLst/>
                        <a:latin typeface="Times New Roman"/>
                        <a:ea typeface="Calibri"/>
                        <a:cs typeface="Times New Roman"/>
                      </a:endParaRPr>
                    </a:p>
                  </a:txBody>
                  <a:tcPr anchor="ctr">
                    <a:lnB w="12700" cap="flat" cmpd="sng" algn="ctr">
                      <a:solidFill>
                        <a:schemeClr val="bg1"/>
                      </a:solidFill>
                      <a:prstDash val="solid"/>
                      <a:round/>
                      <a:headEnd type="none" w="med" len="med"/>
                      <a:tailEnd type="none" w="med" len="med"/>
                    </a:lnB>
                    <a:solidFill>
                      <a:schemeClr val="accent6"/>
                    </a:solidFill>
                  </a:tcPr>
                </a:tc>
                <a:tc>
                  <a:txBody>
                    <a:bodyPr/>
                    <a:lstStyle/>
                    <a:p>
                      <a:pPr algn="ctr">
                        <a:lnSpc>
                          <a:spcPct val="150000"/>
                        </a:lnSpc>
                        <a:spcAft>
                          <a:spcPts val="0"/>
                        </a:spcAft>
                      </a:pPr>
                      <a:r>
                        <a:rPr lang="ru-RU" sz="1800" b="1" i="1" dirty="0" err="1" smtClean="0">
                          <a:solidFill>
                            <a:schemeClr val="tx2"/>
                          </a:solidFill>
                          <a:effectLst/>
                          <a:latin typeface="Times New Roman"/>
                          <a:ea typeface="Calibri"/>
                          <a:cs typeface="Times New Roman"/>
                        </a:rPr>
                        <a:t>Projects</a:t>
                      </a:r>
                      <a:r>
                        <a:rPr lang="ru-RU" sz="1800" b="1" i="1" dirty="0" smtClean="0">
                          <a:solidFill>
                            <a:schemeClr val="tx2"/>
                          </a:solidFill>
                          <a:effectLst/>
                          <a:latin typeface="Times New Roman"/>
                          <a:ea typeface="Calibri"/>
                          <a:cs typeface="Times New Roman"/>
                        </a:rPr>
                        <a:t> </a:t>
                      </a:r>
                      <a:r>
                        <a:rPr lang="ru-RU" sz="1800" b="1" i="1" dirty="0" err="1" smtClean="0">
                          <a:solidFill>
                            <a:schemeClr val="tx2"/>
                          </a:solidFill>
                          <a:effectLst/>
                          <a:latin typeface="Times New Roman"/>
                          <a:ea typeface="Calibri"/>
                          <a:cs typeface="Times New Roman"/>
                        </a:rPr>
                        <a:t>and</a:t>
                      </a:r>
                      <a:r>
                        <a:rPr lang="ru-RU" sz="1800" b="1" i="1" dirty="0" smtClean="0">
                          <a:solidFill>
                            <a:schemeClr val="tx2"/>
                          </a:solidFill>
                          <a:effectLst/>
                          <a:latin typeface="Times New Roman"/>
                          <a:ea typeface="Calibri"/>
                          <a:cs typeface="Times New Roman"/>
                        </a:rPr>
                        <a:t> </a:t>
                      </a:r>
                      <a:r>
                        <a:rPr lang="ru-RU" sz="1800" b="1" i="1" dirty="0" err="1" smtClean="0">
                          <a:solidFill>
                            <a:schemeClr val="tx2"/>
                          </a:solidFill>
                          <a:effectLst/>
                          <a:latin typeface="Times New Roman"/>
                          <a:ea typeface="Calibri"/>
                          <a:cs typeface="Times New Roman"/>
                        </a:rPr>
                        <a:t>initiatives</a:t>
                      </a:r>
                      <a:endParaRPr lang="ru-RU" sz="1600" i="1" dirty="0" smtClean="0">
                        <a:solidFill>
                          <a:schemeClr val="tx2"/>
                        </a:solidFill>
                        <a:effectLst/>
                        <a:latin typeface="+mn-lt"/>
                        <a:ea typeface="Calibri"/>
                        <a:cs typeface="Times New Roman"/>
                      </a:endParaRPr>
                    </a:p>
                  </a:txBody>
                  <a:tcPr anchor="ctr">
                    <a:lnB w="12700" cap="flat" cmpd="sng" algn="ctr">
                      <a:solidFill>
                        <a:schemeClr val="bg1"/>
                      </a:solidFill>
                      <a:prstDash val="solid"/>
                      <a:round/>
                      <a:headEnd type="none" w="med" len="med"/>
                      <a:tailEnd type="none" w="med" len="med"/>
                    </a:lnB>
                    <a:solidFill>
                      <a:schemeClr val="accent6"/>
                    </a:solidFill>
                  </a:tcPr>
                </a:tc>
              </a:tr>
              <a:tr h="1985165">
                <a:tc>
                  <a:txBody>
                    <a:bodyPr/>
                    <a:lstStyle/>
                    <a:p>
                      <a:pPr algn="ctr">
                        <a:lnSpc>
                          <a:spcPct val="100000"/>
                        </a:lnSpc>
                        <a:spcAft>
                          <a:spcPts val="0"/>
                        </a:spcAft>
                      </a:pPr>
                      <a:r>
                        <a:rPr lang="ru-RU" sz="1800" b="1" dirty="0" err="1" smtClean="0">
                          <a:solidFill>
                            <a:schemeClr val="tx2"/>
                          </a:solidFill>
                          <a:effectLst/>
                          <a:latin typeface="Times New Roman" panose="02020603050405020304" pitchFamily="18" charset="0"/>
                          <a:ea typeface="Calibri"/>
                          <a:cs typeface="Times New Roman" panose="02020603050405020304" pitchFamily="18" charset="0"/>
                        </a:rPr>
                        <a:t>Youth</a:t>
                      </a:r>
                      <a:r>
                        <a:rPr lang="ru-RU" sz="1800" b="1"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b="1" dirty="0" err="1" smtClean="0">
                          <a:solidFill>
                            <a:schemeClr val="tx2"/>
                          </a:solidFill>
                          <a:effectLst/>
                          <a:latin typeface="Times New Roman" panose="02020603050405020304" pitchFamily="18" charset="0"/>
                          <a:ea typeface="Calibri"/>
                          <a:cs typeface="Times New Roman" panose="02020603050405020304" pitchFamily="18" charset="0"/>
                        </a:rPr>
                        <a:t>participation</a:t>
                      </a:r>
                      <a:r>
                        <a:rPr lang="ru-RU" sz="1800" b="1" dirty="0" smtClean="0">
                          <a:solidFill>
                            <a:schemeClr val="tx2"/>
                          </a:solidFill>
                          <a:effectLst/>
                          <a:latin typeface="Times New Roman" panose="02020603050405020304" pitchFamily="18" charset="0"/>
                          <a:ea typeface="Calibri"/>
                          <a:cs typeface="Times New Roman" panose="02020603050405020304" pitchFamily="18" charset="0"/>
                        </a:rPr>
                        <a:t>:</a:t>
                      </a:r>
                      <a:r>
                        <a:rPr lang="en-US" sz="1800" b="1" dirty="0" smtClean="0">
                          <a:solidFill>
                            <a:schemeClr val="tx2"/>
                          </a:solidFill>
                          <a:effectLst/>
                          <a:latin typeface="Times New Roman" panose="02020603050405020304" pitchFamily="18" charset="0"/>
                          <a:ea typeface="Calibri"/>
                          <a:cs typeface="Times New Roman" panose="02020603050405020304" pitchFamily="18" charset="0"/>
                        </a:rPr>
                        <a:t> </a:t>
                      </a:r>
                    </a:p>
                    <a:p>
                      <a:pPr algn="ctr">
                        <a:lnSpc>
                          <a:spcPct val="100000"/>
                        </a:lnSpc>
                        <a:spcAft>
                          <a:spcPts val="0"/>
                        </a:spcAft>
                      </a:pPr>
                      <a:r>
                        <a:rPr lang="en-US" sz="1800" b="1"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b="1" dirty="0" smtClean="0">
                          <a:solidFill>
                            <a:schemeClr val="tx2"/>
                          </a:solidFill>
                          <a:effectLst/>
                          <a:latin typeface="Times New Roman" panose="02020603050405020304" pitchFamily="18" charset="0"/>
                          <a:ea typeface="Calibri"/>
                          <a:cs typeface="Times New Roman" panose="02020603050405020304" pitchFamily="18" charset="0"/>
                        </a:rPr>
                        <a:t>- </a:t>
                      </a:r>
                      <a:r>
                        <a:rPr lang="en-US" sz="1800" b="0" dirty="0" err="1" smtClean="0">
                          <a:solidFill>
                            <a:schemeClr val="tx2"/>
                          </a:solidFill>
                          <a:effectLst/>
                          <a:latin typeface="Times New Roman" panose="02020603050405020304" pitchFamily="18" charset="0"/>
                          <a:ea typeface="Calibri"/>
                          <a:cs typeface="Times New Roman" panose="02020603050405020304" pitchFamily="18" charset="0"/>
                        </a:rPr>
                        <a:t>i</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nvolving</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young</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people</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in</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the</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decision‐making</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process</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endParaRPr lang="en-US" sz="1800" dirty="0" smtClean="0">
                        <a:solidFill>
                          <a:schemeClr val="tx2"/>
                        </a:solidFill>
                        <a:effectLst/>
                        <a:latin typeface="Times New Roman" panose="02020603050405020304" pitchFamily="18" charset="0"/>
                        <a:ea typeface="Calibri"/>
                        <a:cs typeface="Times New Roman" panose="02020603050405020304" pitchFamily="18" charset="0"/>
                      </a:endParaRPr>
                    </a:p>
                    <a:p>
                      <a:pPr algn="ctr">
                        <a:lnSpc>
                          <a:spcPct val="100000"/>
                        </a:lnSpc>
                        <a:spcAft>
                          <a:spcPts val="0"/>
                        </a:spcAft>
                      </a:pP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Civic</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Activism</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a:t>
                      </a:r>
                      <a:endParaRPr lang="en-US" sz="1800" dirty="0" smtClean="0">
                        <a:solidFill>
                          <a:schemeClr val="tx2"/>
                        </a:solidFill>
                        <a:effectLst/>
                        <a:latin typeface="Times New Roman" panose="02020603050405020304" pitchFamily="18" charset="0"/>
                        <a:ea typeface="Calibri"/>
                        <a:cs typeface="Times New Roman" panose="02020603050405020304" pitchFamily="18" charset="0"/>
                      </a:endParaRPr>
                    </a:p>
                    <a:p>
                      <a:pPr algn="ctr">
                        <a:lnSpc>
                          <a:spcPct val="100000"/>
                        </a:lnSpc>
                        <a:spcAft>
                          <a:spcPts val="0"/>
                        </a:spcAft>
                      </a:pP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Local</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Youth</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Councils</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endParaRPr lang="en-US" sz="1800" dirty="0" smtClean="0">
                        <a:solidFill>
                          <a:schemeClr val="tx2"/>
                        </a:solidFill>
                        <a:effectLst/>
                        <a:latin typeface="Times New Roman" panose="02020603050405020304" pitchFamily="18" charset="0"/>
                        <a:ea typeface="Calibri"/>
                        <a:cs typeface="Times New Roman" panose="02020603050405020304" pitchFamily="18" charset="0"/>
                      </a:endParaRPr>
                    </a:p>
                    <a:p>
                      <a:pPr algn="ctr">
                        <a:lnSpc>
                          <a:spcPct val="100000"/>
                        </a:lnSpc>
                        <a:spcAft>
                          <a:spcPts val="0"/>
                        </a:spcAft>
                      </a:pP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Youth</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Mobility</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Youth</a:t>
                      </a:r>
                      <a:r>
                        <a:rPr lang="ru-RU" sz="1800" dirty="0" smtClean="0">
                          <a:solidFill>
                            <a:schemeClr val="tx2"/>
                          </a:solidFill>
                          <a:effectLst/>
                          <a:latin typeface="Times New Roman" panose="02020603050405020304" pitchFamily="18" charset="0"/>
                          <a:ea typeface="Calibri"/>
                          <a:cs typeface="Times New Roman" panose="02020603050405020304" pitchFamily="18" charset="0"/>
                        </a:rPr>
                        <a:t> </a:t>
                      </a:r>
                      <a:r>
                        <a:rPr lang="ru-RU" sz="1800" dirty="0" err="1" smtClean="0">
                          <a:solidFill>
                            <a:schemeClr val="tx2"/>
                          </a:solidFill>
                          <a:effectLst/>
                          <a:latin typeface="Times New Roman" panose="02020603050405020304" pitchFamily="18" charset="0"/>
                          <a:ea typeface="Calibri"/>
                          <a:cs typeface="Times New Roman" panose="02020603050405020304" pitchFamily="18" charset="0"/>
                        </a:rPr>
                        <a:t>Information</a:t>
                      </a:r>
                      <a:endParaRPr lang="ru-RU" sz="1800" dirty="0">
                        <a:solidFill>
                          <a:schemeClr val="tx2"/>
                        </a:solidFill>
                        <a:latin typeface="Times New Roman" panose="02020603050405020304" pitchFamily="18" charset="0"/>
                        <a:cs typeface="Times New Roman" panose="02020603050405020304" pitchFamily="18" charset="0"/>
                      </a:endParaRPr>
                    </a:p>
                  </a:txBody>
                  <a:tcPr>
                    <a:lnT w="12700" cap="flat" cmpd="sng" algn="ctr">
                      <a:solidFill>
                        <a:schemeClr val="bg1"/>
                      </a:solidFill>
                      <a:prstDash val="solid"/>
                      <a:round/>
                      <a:headEnd type="none" w="med" len="med"/>
                      <a:tailEnd type="none" w="med" len="med"/>
                    </a:lnT>
                    <a:solidFill>
                      <a:schemeClr val="accent6"/>
                    </a:solidFill>
                  </a:tcPr>
                </a:tc>
                <a:tc>
                  <a:txBody>
                    <a:bodyPr/>
                    <a:lstStyle/>
                    <a:p>
                      <a:pPr marL="285750" indent="-285750" algn="ctr">
                        <a:lnSpc>
                          <a:spcPct val="100000"/>
                        </a:lnSpc>
                        <a:buFontTx/>
                        <a:buChar char="-"/>
                      </a:pPr>
                      <a:r>
                        <a:rPr lang="en-US" sz="1800" dirty="0" smtClean="0">
                          <a:solidFill>
                            <a:schemeClr val="tx2"/>
                          </a:solidFill>
                          <a:latin typeface="Times New Roman" panose="02020603050405020304" pitchFamily="18" charset="0"/>
                          <a:cs typeface="Times New Roman" panose="02020603050405020304" pitchFamily="18" charset="0"/>
                        </a:rPr>
                        <a:t>Creating an online national Platform for youth participation;</a:t>
                      </a:r>
                    </a:p>
                    <a:p>
                      <a:pPr algn="ctr">
                        <a:lnSpc>
                          <a:spcPct val="100000"/>
                        </a:lnSpc>
                      </a:pPr>
                      <a:r>
                        <a:rPr lang="en-US" sz="1800" dirty="0" smtClean="0">
                          <a:solidFill>
                            <a:schemeClr val="tx2"/>
                          </a:solidFill>
                          <a:latin typeface="Times New Roman" panose="02020603050405020304" pitchFamily="18" charset="0"/>
                          <a:cs typeface="Times New Roman" panose="02020603050405020304" pitchFamily="18" charset="0"/>
                        </a:rPr>
                        <a:t>- Establishment of District Youth Councils in all districts;</a:t>
                      </a:r>
                    </a:p>
                    <a:p>
                      <a:pPr algn="ctr">
                        <a:lnSpc>
                          <a:spcPct val="100000"/>
                        </a:lnSpc>
                      </a:pPr>
                      <a:r>
                        <a:rPr lang="en-US" sz="1800" dirty="0" smtClean="0">
                          <a:solidFill>
                            <a:schemeClr val="tx2"/>
                          </a:solidFill>
                          <a:latin typeface="Times New Roman" panose="02020603050405020304" pitchFamily="18" charset="0"/>
                          <a:cs typeface="Times New Roman" panose="02020603050405020304" pitchFamily="18" charset="0"/>
                        </a:rPr>
                        <a:t>- Accreditation of volunteering organizations.</a:t>
                      </a:r>
                      <a:endParaRPr lang="ru-RU" sz="1800" dirty="0">
                        <a:solidFill>
                          <a:schemeClr val="tx2"/>
                        </a:solidFill>
                        <a:latin typeface="Times New Roman" panose="02020603050405020304" pitchFamily="18" charset="0"/>
                        <a:cs typeface="Times New Roman" panose="02020603050405020304" pitchFamily="18" charset="0"/>
                      </a:endParaRPr>
                    </a:p>
                  </a:txBody>
                  <a:tcPr>
                    <a:lnT w="12700" cap="flat" cmpd="sng" algn="ctr">
                      <a:solidFill>
                        <a:schemeClr val="bg1"/>
                      </a:solidFill>
                      <a:prstDash val="solid"/>
                      <a:round/>
                      <a:headEnd type="none" w="med" len="med"/>
                      <a:tailEnd type="none" w="med" len="med"/>
                    </a:lnT>
                    <a:solidFill>
                      <a:schemeClr val="accent6"/>
                    </a:solidFill>
                  </a:tcPr>
                </a:tc>
              </a:tr>
              <a:tr h="1820110">
                <a:tc>
                  <a:txBody>
                    <a:bodyPr/>
                    <a:lstStyle/>
                    <a:p>
                      <a:pPr algn="ctr"/>
                      <a:r>
                        <a:rPr lang="ru-RU" sz="1800" b="1" dirty="0" err="1" smtClean="0">
                          <a:solidFill>
                            <a:schemeClr val="tx2"/>
                          </a:solidFill>
                          <a:effectLst/>
                          <a:latin typeface="Times New Roman"/>
                          <a:ea typeface="Calibri"/>
                        </a:rPr>
                        <a:t>Services</a:t>
                      </a:r>
                      <a:r>
                        <a:rPr lang="ru-RU" sz="1800" b="1" dirty="0" smtClean="0">
                          <a:solidFill>
                            <a:schemeClr val="tx2"/>
                          </a:solidFill>
                          <a:effectLst/>
                          <a:latin typeface="Times New Roman"/>
                          <a:ea typeface="Calibri"/>
                        </a:rPr>
                        <a:t> </a:t>
                      </a:r>
                      <a:r>
                        <a:rPr lang="ru-RU" sz="1800" b="1" dirty="0" err="1" smtClean="0">
                          <a:solidFill>
                            <a:schemeClr val="tx2"/>
                          </a:solidFill>
                          <a:effectLst/>
                          <a:latin typeface="Times New Roman"/>
                          <a:ea typeface="Calibri"/>
                        </a:rPr>
                        <a:t>for</a:t>
                      </a:r>
                      <a:r>
                        <a:rPr lang="ru-RU" sz="1800" b="1" dirty="0" smtClean="0">
                          <a:solidFill>
                            <a:schemeClr val="tx2"/>
                          </a:solidFill>
                          <a:effectLst/>
                          <a:latin typeface="Times New Roman"/>
                          <a:ea typeface="Calibri"/>
                        </a:rPr>
                        <a:t> </a:t>
                      </a:r>
                      <a:r>
                        <a:rPr lang="ru-RU" sz="1800" b="1" dirty="0" err="1" smtClean="0">
                          <a:solidFill>
                            <a:schemeClr val="tx2"/>
                          </a:solidFill>
                          <a:effectLst/>
                          <a:latin typeface="Times New Roman"/>
                          <a:ea typeface="Calibri"/>
                        </a:rPr>
                        <a:t>youth</a:t>
                      </a:r>
                      <a:r>
                        <a:rPr lang="ru-RU" sz="1800" b="1" dirty="0" smtClean="0">
                          <a:solidFill>
                            <a:schemeClr val="tx2"/>
                          </a:solidFill>
                          <a:effectLst/>
                          <a:latin typeface="Times New Roman"/>
                          <a:ea typeface="Calibri"/>
                        </a:rPr>
                        <a:t>:</a:t>
                      </a:r>
                      <a:endParaRPr lang="en-US" sz="1800" b="1" dirty="0" smtClean="0">
                        <a:solidFill>
                          <a:schemeClr val="tx2"/>
                        </a:solidFill>
                        <a:effectLst/>
                        <a:latin typeface="Times New Roman"/>
                        <a:ea typeface="Calibri"/>
                      </a:endParaRPr>
                    </a:p>
                    <a:p>
                      <a:pPr algn="ctr"/>
                      <a:r>
                        <a:rPr lang="ru-RU" sz="1800" b="1" dirty="0" smtClean="0">
                          <a:solidFill>
                            <a:schemeClr val="tx2"/>
                          </a:solidFill>
                          <a:effectLst/>
                          <a:latin typeface="Times New Roman"/>
                          <a:ea typeface="Calibri"/>
                        </a:rPr>
                        <a:t>-</a:t>
                      </a:r>
                      <a:r>
                        <a:rPr lang="en-US" sz="1800" b="1" dirty="0" smtClean="0">
                          <a:solidFill>
                            <a:schemeClr val="tx2"/>
                          </a:solidFill>
                          <a:effectLst/>
                          <a:latin typeface="Times New Roman"/>
                          <a:ea typeface="Calibri"/>
                        </a:rPr>
                        <a:t> </a:t>
                      </a:r>
                      <a:r>
                        <a:rPr lang="en-US" sz="1800" b="0" dirty="0" smtClean="0">
                          <a:solidFill>
                            <a:schemeClr val="tx2"/>
                          </a:solidFill>
                          <a:effectLst/>
                          <a:latin typeface="Times New Roman"/>
                          <a:ea typeface="Calibri"/>
                        </a:rPr>
                        <a:t>Youth Resource </a:t>
                      </a:r>
                      <a:r>
                        <a:rPr lang="en-US" sz="1800" b="0" dirty="0" err="1" smtClean="0">
                          <a:solidFill>
                            <a:schemeClr val="tx2"/>
                          </a:solidFill>
                          <a:effectLst/>
                          <a:latin typeface="Times New Roman"/>
                          <a:ea typeface="Calibri"/>
                        </a:rPr>
                        <a:t>Centres</a:t>
                      </a:r>
                      <a:r>
                        <a:rPr lang="en-US" sz="1800" b="0" dirty="0" smtClean="0">
                          <a:solidFill>
                            <a:schemeClr val="tx2"/>
                          </a:solidFill>
                          <a:effectLst/>
                          <a:latin typeface="Times New Roman"/>
                          <a:ea typeface="Calibri"/>
                        </a:rPr>
                        <a:t>, </a:t>
                      </a:r>
                    </a:p>
                    <a:p>
                      <a:pPr algn="ctr"/>
                      <a:r>
                        <a:rPr lang="ru-RU" sz="1800" b="0" dirty="0" smtClean="0">
                          <a:solidFill>
                            <a:schemeClr val="tx2"/>
                          </a:solidFill>
                          <a:effectLst/>
                          <a:latin typeface="Times New Roman"/>
                          <a:ea typeface="Calibri"/>
                        </a:rPr>
                        <a:t>-</a:t>
                      </a:r>
                      <a:r>
                        <a:rPr lang="en-US" sz="1800" b="0" dirty="0" smtClean="0">
                          <a:solidFill>
                            <a:schemeClr val="tx2"/>
                          </a:solidFill>
                          <a:effectLst/>
                          <a:latin typeface="Times New Roman"/>
                          <a:ea typeface="Calibri"/>
                        </a:rPr>
                        <a:t>Youth Friendly Health Centers, </a:t>
                      </a:r>
                    </a:p>
                    <a:p>
                      <a:pPr algn="ctr"/>
                      <a:r>
                        <a:rPr lang="ru-RU" sz="1800" b="0" dirty="0" smtClean="0">
                          <a:solidFill>
                            <a:schemeClr val="tx2"/>
                          </a:solidFill>
                          <a:effectLst/>
                          <a:latin typeface="Times New Roman"/>
                          <a:ea typeface="Calibri"/>
                        </a:rPr>
                        <a:t>- </a:t>
                      </a:r>
                      <a:r>
                        <a:rPr lang="en-US" sz="1800" b="0" dirty="0" smtClean="0">
                          <a:solidFill>
                            <a:schemeClr val="tx2"/>
                          </a:solidFill>
                          <a:effectLst/>
                          <a:latin typeface="Times New Roman"/>
                          <a:ea typeface="Calibri"/>
                        </a:rPr>
                        <a:t>outreach services,</a:t>
                      </a:r>
                    </a:p>
                    <a:p>
                      <a:pPr algn="ctr"/>
                      <a:r>
                        <a:rPr lang="ru-RU" sz="1800" b="0" dirty="0" smtClean="0">
                          <a:solidFill>
                            <a:schemeClr val="tx2"/>
                          </a:solidFill>
                          <a:effectLst/>
                          <a:latin typeface="Times New Roman"/>
                          <a:ea typeface="Calibri"/>
                        </a:rPr>
                        <a:t>-</a:t>
                      </a:r>
                      <a:r>
                        <a:rPr lang="en-US" sz="1800" b="0" dirty="0" smtClean="0">
                          <a:solidFill>
                            <a:schemeClr val="tx2"/>
                          </a:solidFill>
                          <a:effectLst/>
                          <a:latin typeface="Times New Roman"/>
                          <a:ea typeface="Calibri"/>
                        </a:rPr>
                        <a:t> </a:t>
                      </a:r>
                      <a:r>
                        <a:rPr lang="en-US" sz="1800" b="0" dirty="0" err="1" smtClean="0">
                          <a:solidFill>
                            <a:schemeClr val="tx2"/>
                          </a:solidFill>
                          <a:effectLst/>
                          <a:latin typeface="Times New Roman"/>
                          <a:ea typeface="Calibri"/>
                        </a:rPr>
                        <a:t>Interships</a:t>
                      </a:r>
                      <a:r>
                        <a:rPr lang="en-US" sz="1800" b="0" dirty="0" smtClean="0">
                          <a:solidFill>
                            <a:schemeClr val="tx2"/>
                          </a:solidFill>
                          <a:effectLst/>
                          <a:latin typeface="Times New Roman"/>
                          <a:ea typeface="Calibri"/>
                        </a:rPr>
                        <a:t>, </a:t>
                      </a:r>
                    </a:p>
                    <a:p>
                      <a:pPr algn="ctr"/>
                      <a:r>
                        <a:rPr lang="en-US" sz="1800" b="0" dirty="0" smtClean="0">
                          <a:solidFill>
                            <a:schemeClr val="tx2"/>
                          </a:solidFill>
                          <a:effectLst/>
                          <a:latin typeface="Times New Roman"/>
                          <a:ea typeface="Calibri"/>
                        </a:rPr>
                        <a:t>healthy lifestyle promotion</a:t>
                      </a:r>
                      <a:endParaRPr lang="ru-RU" b="0" dirty="0">
                        <a:solidFill>
                          <a:schemeClr val="tx2"/>
                        </a:solidFill>
                      </a:endParaRPr>
                    </a:p>
                  </a:txBody>
                  <a:tcPr>
                    <a:solidFill>
                      <a:schemeClr val="accent6"/>
                    </a:solidFill>
                  </a:tcPr>
                </a:tc>
                <a:tc>
                  <a:txBody>
                    <a:bodyPr/>
                    <a:lstStyle/>
                    <a:p>
                      <a:pPr algn="ctr"/>
                      <a:r>
                        <a:rPr lang="en-US" dirty="0" smtClean="0">
                          <a:solidFill>
                            <a:schemeClr val="tx2"/>
                          </a:solidFill>
                          <a:latin typeface="Times New Roman" panose="02020603050405020304" pitchFamily="18" charset="0"/>
                          <a:cs typeface="Times New Roman" panose="02020603050405020304" pitchFamily="18" charset="0"/>
                        </a:rPr>
                        <a:t>- Development of minimum quality standards for services for youth and accreditation of youth service providers;</a:t>
                      </a:r>
                    </a:p>
                    <a:p>
                      <a:pPr algn="ctr"/>
                      <a:r>
                        <a:rPr lang="en-US" dirty="0" smtClean="0">
                          <a:solidFill>
                            <a:schemeClr val="tx2"/>
                          </a:solidFill>
                          <a:latin typeface="Times New Roman" panose="02020603050405020304" pitchFamily="18" charset="0"/>
                          <a:cs typeface="Times New Roman" panose="02020603050405020304" pitchFamily="18" charset="0"/>
                        </a:rPr>
                        <a:t>- Development of the Youth Friendly Service Providers Strategy.</a:t>
                      </a:r>
                    </a:p>
                    <a:p>
                      <a:pPr algn="ctr"/>
                      <a:endParaRPr lang="ru-RU" dirty="0">
                        <a:solidFill>
                          <a:schemeClr val="tx2"/>
                        </a:solidFill>
                      </a:endParaRPr>
                    </a:p>
                  </a:txBody>
                  <a:tcPr>
                    <a:solidFill>
                      <a:schemeClr val="accent6"/>
                    </a:solidFill>
                  </a:tcPr>
                </a:tc>
              </a:tr>
            </a:tbl>
          </a:graphicData>
        </a:graphic>
      </p:graphicFrame>
    </p:spTree>
    <p:extLst>
      <p:ext uri="{BB962C8B-B14F-4D97-AF65-F5344CB8AC3E}">
        <p14:creationId xmlns:p14="http://schemas.microsoft.com/office/powerpoint/2010/main" val="4006942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965" y="1291130"/>
            <a:ext cx="8382305" cy="610820"/>
          </a:xfrm>
        </p:spPr>
        <p:txBody>
          <a:bodyPr>
            <a:normAutofit fontScale="90000"/>
          </a:bodyPr>
          <a:lstStyle/>
          <a:p>
            <a:pPr algn="ctr">
              <a:spcAft>
                <a:spcPts val="0"/>
              </a:spcAft>
            </a:pPr>
            <a:r>
              <a:rPr lang="en-US" sz="3100" b="1" dirty="0" smtClean="0">
                <a:latin typeface="Times New Roman"/>
                <a:ea typeface="Calibri"/>
                <a:cs typeface="Times New Roman"/>
              </a:rPr>
              <a:t>Priorities </a:t>
            </a:r>
            <a:r>
              <a:rPr lang="en-US" sz="3100" b="1" dirty="0">
                <a:latin typeface="Times New Roman"/>
                <a:ea typeface="Calibri"/>
                <a:cs typeface="Times New Roman"/>
              </a:rPr>
              <a:t>of the National Youth Strategy </a:t>
            </a:r>
            <a:r>
              <a:rPr lang="en-US" sz="3100" b="1" dirty="0" smtClean="0">
                <a:latin typeface="Times New Roman"/>
                <a:ea typeface="Calibri"/>
                <a:cs typeface="Times New Roman"/>
              </a:rPr>
              <a:t>2014-2020</a:t>
            </a:r>
            <a:endParaRPr lang="ru-RU" sz="31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66494910"/>
              </p:ext>
            </p:extLst>
          </p:nvPr>
        </p:nvGraphicFramePr>
        <p:xfrm>
          <a:off x="296260" y="2054655"/>
          <a:ext cx="8687716" cy="4607665"/>
        </p:xfrm>
        <a:graphic>
          <a:graphicData uri="http://schemas.openxmlformats.org/drawingml/2006/table">
            <a:tbl>
              <a:tblPr firstRow="1" bandRow="1">
                <a:tableStyleId>{5C22544A-7EE6-4342-B048-85BDC9FD1C3A}</a:tableStyleId>
              </a:tblPr>
              <a:tblGrid>
                <a:gridCol w="4343858"/>
                <a:gridCol w="4343858"/>
              </a:tblGrid>
              <a:tr h="610820">
                <a:tc>
                  <a:txBody>
                    <a:bodyPr/>
                    <a:lstStyle/>
                    <a:p>
                      <a:pPr algn="ctr"/>
                      <a:r>
                        <a:rPr lang="en-US" sz="1800" b="1" i="1" kern="1200" dirty="0" smtClean="0">
                          <a:solidFill>
                            <a:schemeClr val="tx2"/>
                          </a:solidFill>
                          <a:effectLst/>
                          <a:latin typeface="Times New Roman"/>
                          <a:ea typeface="Calibri"/>
                          <a:cs typeface="Times New Roman"/>
                        </a:rPr>
                        <a:t>Priorities</a:t>
                      </a:r>
                      <a:endParaRPr lang="ru-RU" sz="1800" b="1" i="1" kern="1200" dirty="0">
                        <a:solidFill>
                          <a:schemeClr val="tx2"/>
                        </a:solidFill>
                        <a:effectLst/>
                        <a:latin typeface="Times New Roman"/>
                        <a:ea typeface="Calibri"/>
                        <a:cs typeface="Times New Roman"/>
                      </a:endParaRPr>
                    </a:p>
                  </a:txBody>
                  <a:tcPr anchor="ctr">
                    <a:lnB w="12700" cap="flat" cmpd="sng" algn="ctr">
                      <a:solidFill>
                        <a:schemeClr val="bg1"/>
                      </a:solidFill>
                      <a:prstDash val="solid"/>
                      <a:round/>
                      <a:headEnd type="none" w="med" len="med"/>
                      <a:tailEnd type="none" w="med" len="med"/>
                    </a:lnB>
                    <a:solidFill>
                      <a:schemeClr val="accent6"/>
                    </a:solidFill>
                  </a:tcPr>
                </a:tc>
                <a:tc>
                  <a:txBody>
                    <a:bodyPr/>
                    <a:lstStyle/>
                    <a:p>
                      <a:pPr algn="ctr">
                        <a:lnSpc>
                          <a:spcPct val="150000"/>
                        </a:lnSpc>
                        <a:spcAft>
                          <a:spcPts val="0"/>
                        </a:spcAft>
                      </a:pPr>
                      <a:r>
                        <a:rPr lang="ru-RU" sz="1800" b="1" i="1" dirty="0" err="1" smtClean="0">
                          <a:solidFill>
                            <a:schemeClr val="tx2"/>
                          </a:solidFill>
                          <a:effectLst/>
                          <a:latin typeface="Times New Roman"/>
                          <a:ea typeface="Calibri"/>
                          <a:cs typeface="Times New Roman"/>
                        </a:rPr>
                        <a:t>Projects</a:t>
                      </a:r>
                      <a:r>
                        <a:rPr lang="ru-RU" sz="1800" b="1" i="1" dirty="0" smtClean="0">
                          <a:solidFill>
                            <a:schemeClr val="tx2"/>
                          </a:solidFill>
                          <a:effectLst/>
                          <a:latin typeface="Times New Roman"/>
                          <a:ea typeface="Calibri"/>
                          <a:cs typeface="Times New Roman"/>
                        </a:rPr>
                        <a:t> </a:t>
                      </a:r>
                      <a:r>
                        <a:rPr lang="ru-RU" sz="1800" b="1" i="1" dirty="0" err="1" smtClean="0">
                          <a:solidFill>
                            <a:schemeClr val="tx2"/>
                          </a:solidFill>
                          <a:effectLst/>
                          <a:latin typeface="Times New Roman"/>
                          <a:ea typeface="Calibri"/>
                          <a:cs typeface="Times New Roman"/>
                        </a:rPr>
                        <a:t>and</a:t>
                      </a:r>
                      <a:r>
                        <a:rPr lang="ru-RU" sz="1800" b="1" i="1" dirty="0" smtClean="0">
                          <a:solidFill>
                            <a:schemeClr val="tx2"/>
                          </a:solidFill>
                          <a:effectLst/>
                          <a:latin typeface="Times New Roman"/>
                          <a:ea typeface="Calibri"/>
                          <a:cs typeface="Times New Roman"/>
                        </a:rPr>
                        <a:t> </a:t>
                      </a:r>
                      <a:r>
                        <a:rPr lang="ru-RU" sz="1800" b="1" i="1" dirty="0" err="1" smtClean="0">
                          <a:solidFill>
                            <a:schemeClr val="tx2"/>
                          </a:solidFill>
                          <a:effectLst/>
                          <a:latin typeface="Times New Roman"/>
                          <a:ea typeface="Calibri"/>
                          <a:cs typeface="Times New Roman"/>
                        </a:rPr>
                        <a:t>initiatives</a:t>
                      </a:r>
                      <a:endParaRPr lang="ru-RU" sz="1600" i="1" dirty="0" smtClean="0">
                        <a:solidFill>
                          <a:schemeClr val="tx2"/>
                        </a:solidFill>
                        <a:effectLst/>
                        <a:latin typeface="+mn-lt"/>
                        <a:ea typeface="Calibri"/>
                        <a:cs typeface="Times New Roman"/>
                      </a:endParaRPr>
                    </a:p>
                  </a:txBody>
                  <a:tcPr anchor="ctr">
                    <a:lnB w="12700" cap="flat" cmpd="sng" algn="ctr">
                      <a:solidFill>
                        <a:schemeClr val="bg1"/>
                      </a:solidFill>
                      <a:prstDash val="solid"/>
                      <a:round/>
                      <a:headEnd type="none" w="med" len="med"/>
                      <a:tailEnd type="none" w="med" len="med"/>
                    </a:lnB>
                    <a:solidFill>
                      <a:schemeClr val="accent6"/>
                    </a:solidFill>
                  </a:tcPr>
                </a:tc>
              </a:tr>
              <a:tr h="1985165">
                <a:tc>
                  <a:txBody>
                    <a:bodyPr/>
                    <a:lstStyle/>
                    <a:p>
                      <a:pPr algn="ctr">
                        <a:lnSpc>
                          <a:spcPct val="100000"/>
                        </a:lnSpc>
                      </a:pPr>
                      <a:r>
                        <a:rPr lang="ru-RU" sz="1800" b="1" dirty="0" err="1" smtClean="0">
                          <a:solidFill>
                            <a:schemeClr val="tx2"/>
                          </a:solidFill>
                          <a:effectLst/>
                          <a:latin typeface="Times New Roman"/>
                          <a:ea typeface="Calibri"/>
                        </a:rPr>
                        <a:t>Economic</a:t>
                      </a:r>
                      <a:r>
                        <a:rPr lang="ru-RU" sz="1800" b="1" dirty="0" smtClean="0">
                          <a:solidFill>
                            <a:schemeClr val="tx2"/>
                          </a:solidFill>
                          <a:effectLst/>
                          <a:latin typeface="Times New Roman"/>
                          <a:ea typeface="Calibri"/>
                        </a:rPr>
                        <a:t> </a:t>
                      </a:r>
                      <a:r>
                        <a:rPr lang="ru-RU" sz="1800" b="1" dirty="0" err="1" smtClean="0">
                          <a:solidFill>
                            <a:schemeClr val="tx2"/>
                          </a:solidFill>
                          <a:effectLst/>
                          <a:latin typeface="Times New Roman"/>
                          <a:ea typeface="Calibri"/>
                        </a:rPr>
                        <a:t>opportunities</a:t>
                      </a:r>
                      <a:r>
                        <a:rPr lang="ru-RU" sz="1800" b="1" dirty="0" smtClean="0">
                          <a:solidFill>
                            <a:schemeClr val="tx2"/>
                          </a:solidFill>
                          <a:effectLst/>
                          <a:latin typeface="Times New Roman"/>
                          <a:ea typeface="Calibri"/>
                        </a:rPr>
                        <a:t> </a:t>
                      </a:r>
                      <a:r>
                        <a:rPr lang="ru-RU" sz="1800" b="1" dirty="0" err="1" smtClean="0">
                          <a:solidFill>
                            <a:schemeClr val="tx2"/>
                          </a:solidFill>
                          <a:effectLst/>
                          <a:latin typeface="Times New Roman"/>
                          <a:ea typeface="Calibri"/>
                        </a:rPr>
                        <a:t>for</a:t>
                      </a:r>
                      <a:r>
                        <a:rPr lang="ru-RU" sz="1800" b="1" dirty="0" smtClean="0">
                          <a:solidFill>
                            <a:schemeClr val="tx2"/>
                          </a:solidFill>
                          <a:effectLst/>
                          <a:latin typeface="Times New Roman"/>
                          <a:ea typeface="Calibri"/>
                        </a:rPr>
                        <a:t> </a:t>
                      </a:r>
                      <a:r>
                        <a:rPr lang="ru-RU" sz="1800" b="1" dirty="0" err="1" smtClean="0">
                          <a:solidFill>
                            <a:schemeClr val="tx2"/>
                          </a:solidFill>
                          <a:effectLst/>
                          <a:latin typeface="Times New Roman"/>
                          <a:ea typeface="Calibri"/>
                        </a:rPr>
                        <a:t>youth</a:t>
                      </a:r>
                      <a:r>
                        <a:rPr lang="ru-RU" sz="1800" b="1" dirty="0" smtClean="0">
                          <a:solidFill>
                            <a:schemeClr val="tx2"/>
                          </a:solidFill>
                          <a:effectLst/>
                          <a:latin typeface="Times New Roman"/>
                          <a:ea typeface="Calibri"/>
                        </a:rPr>
                        <a:t>:</a:t>
                      </a:r>
                    </a:p>
                    <a:p>
                      <a:pPr algn="ctr">
                        <a:lnSpc>
                          <a:spcPct val="100000"/>
                        </a:lnSpc>
                      </a:pPr>
                      <a:r>
                        <a:rPr lang="ru-RU" sz="1800" b="1" dirty="0" smtClean="0">
                          <a:solidFill>
                            <a:schemeClr val="tx2"/>
                          </a:solidFill>
                          <a:effectLst/>
                          <a:latin typeface="Times New Roman"/>
                          <a:ea typeface="Calibri"/>
                        </a:rPr>
                        <a:t>-</a:t>
                      </a:r>
                      <a:r>
                        <a:rPr lang="en-US" sz="1800" b="1" dirty="0" smtClean="0">
                          <a:solidFill>
                            <a:schemeClr val="tx2"/>
                          </a:solidFill>
                          <a:effectLst/>
                          <a:latin typeface="Times New Roman"/>
                          <a:ea typeface="Calibri"/>
                        </a:rPr>
                        <a:t> </a:t>
                      </a:r>
                      <a:r>
                        <a:rPr lang="en-US" sz="1800" b="0" dirty="0" smtClean="0">
                          <a:solidFill>
                            <a:schemeClr val="tx2"/>
                          </a:solidFill>
                          <a:effectLst/>
                          <a:latin typeface="Times New Roman"/>
                          <a:ea typeface="Calibri"/>
                        </a:rPr>
                        <a:t>youth economic empowerment, </a:t>
                      </a:r>
                      <a:endParaRPr lang="ru-RU" sz="1800" b="0" dirty="0" smtClean="0">
                        <a:solidFill>
                          <a:schemeClr val="tx2"/>
                        </a:solidFill>
                        <a:effectLst/>
                        <a:latin typeface="Times New Roman"/>
                        <a:ea typeface="Calibri"/>
                      </a:endParaRPr>
                    </a:p>
                    <a:p>
                      <a:pPr algn="ctr">
                        <a:lnSpc>
                          <a:spcPct val="100000"/>
                        </a:lnSpc>
                      </a:pPr>
                      <a:r>
                        <a:rPr lang="ru-RU" sz="1800" b="0" dirty="0" smtClean="0">
                          <a:solidFill>
                            <a:schemeClr val="tx2"/>
                          </a:solidFill>
                          <a:effectLst/>
                          <a:latin typeface="Times New Roman"/>
                          <a:ea typeface="Calibri"/>
                        </a:rPr>
                        <a:t>- </a:t>
                      </a:r>
                      <a:r>
                        <a:rPr lang="en-US" sz="1800" b="0" dirty="0" smtClean="0">
                          <a:solidFill>
                            <a:schemeClr val="tx2"/>
                          </a:solidFill>
                          <a:effectLst/>
                          <a:latin typeface="Times New Roman"/>
                          <a:ea typeface="Calibri"/>
                        </a:rPr>
                        <a:t>employment opportunities</a:t>
                      </a:r>
                      <a:endParaRPr lang="ru-RU" sz="1800" b="0" dirty="0">
                        <a:solidFill>
                          <a:schemeClr val="tx2"/>
                        </a:solidFill>
                        <a:latin typeface="Times New Roman" panose="02020603050405020304" pitchFamily="18" charset="0"/>
                        <a:cs typeface="Times New Roman" panose="02020603050405020304" pitchFamily="18" charset="0"/>
                      </a:endParaRPr>
                    </a:p>
                  </a:txBody>
                  <a:tcPr>
                    <a:lnT w="12700" cap="flat" cmpd="sng" algn="ctr">
                      <a:solidFill>
                        <a:schemeClr val="bg1"/>
                      </a:solidFill>
                      <a:prstDash val="solid"/>
                      <a:round/>
                      <a:headEnd type="none" w="med" len="med"/>
                      <a:tailEnd type="none" w="med" len="med"/>
                    </a:lnT>
                    <a:solidFill>
                      <a:schemeClr val="accent6"/>
                    </a:solidFill>
                  </a:tcPr>
                </a:tc>
                <a:tc>
                  <a:txBody>
                    <a:bodyPr/>
                    <a:lstStyle/>
                    <a:p>
                      <a:pPr marL="285750" indent="-285750" algn="ctr">
                        <a:lnSpc>
                          <a:spcPct val="100000"/>
                        </a:lnSpc>
                        <a:buFontTx/>
                        <a:buChar char="-"/>
                      </a:pPr>
                      <a:r>
                        <a:rPr lang="en-US" sz="1800" dirty="0" smtClean="0">
                          <a:solidFill>
                            <a:schemeClr val="tx2"/>
                          </a:solidFill>
                          <a:latin typeface="Times New Roman" panose="02020603050405020304" pitchFamily="18" charset="0"/>
                          <a:cs typeface="Times New Roman" panose="02020603050405020304" pitchFamily="18" charset="0"/>
                        </a:rPr>
                        <a:t>Developing the components of the National </a:t>
                      </a:r>
                      <a:r>
                        <a:rPr lang="en-US" sz="1800" dirty="0" err="1" smtClean="0">
                          <a:solidFill>
                            <a:schemeClr val="tx2"/>
                          </a:solidFill>
                          <a:latin typeface="Times New Roman" panose="02020603050405020304" pitchFamily="18" charset="0"/>
                          <a:cs typeface="Times New Roman" panose="02020603050405020304" pitchFamily="18" charset="0"/>
                        </a:rPr>
                        <a:t>Programme</a:t>
                      </a:r>
                      <a:r>
                        <a:rPr lang="en-US" sz="1800" dirty="0" smtClean="0">
                          <a:solidFill>
                            <a:schemeClr val="tx2"/>
                          </a:solidFill>
                          <a:latin typeface="Times New Roman" panose="02020603050405020304" pitchFamily="18" charset="0"/>
                          <a:cs typeface="Times New Roman" panose="02020603050405020304" pitchFamily="18" charset="0"/>
                        </a:rPr>
                        <a:t> for Economic Empowerment of Youth;</a:t>
                      </a:r>
                    </a:p>
                    <a:p>
                      <a:pPr marL="285750" indent="-285750" algn="ctr">
                        <a:lnSpc>
                          <a:spcPct val="100000"/>
                        </a:lnSpc>
                        <a:buFontTx/>
                        <a:buChar char="-"/>
                      </a:pPr>
                      <a:endParaRPr lang="en-US" sz="1800" dirty="0" smtClean="0">
                        <a:solidFill>
                          <a:schemeClr val="tx2"/>
                        </a:solidFill>
                        <a:latin typeface="Times New Roman" panose="02020603050405020304" pitchFamily="18" charset="0"/>
                        <a:cs typeface="Times New Roman" panose="02020603050405020304" pitchFamily="18" charset="0"/>
                      </a:endParaRPr>
                    </a:p>
                    <a:p>
                      <a:pPr algn="ctr">
                        <a:lnSpc>
                          <a:spcPct val="100000"/>
                        </a:lnSpc>
                      </a:pPr>
                      <a:r>
                        <a:rPr lang="en-US" sz="1800" dirty="0" smtClean="0">
                          <a:solidFill>
                            <a:schemeClr val="tx2"/>
                          </a:solidFill>
                          <a:latin typeface="Times New Roman" panose="02020603050405020304" pitchFamily="18" charset="0"/>
                          <a:cs typeface="Times New Roman" panose="02020603050405020304" pitchFamily="18" charset="0"/>
                        </a:rPr>
                        <a:t>- Accreditation of training services provided by youth organizations.</a:t>
                      </a:r>
                    </a:p>
                  </a:txBody>
                  <a:tcPr>
                    <a:lnT w="12700" cap="flat" cmpd="sng" algn="ctr">
                      <a:solidFill>
                        <a:schemeClr val="bg1"/>
                      </a:solidFill>
                      <a:prstDash val="solid"/>
                      <a:round/>
                      <a:headEnd type="none" w="med" len="med"/>
                      <a:tailEnd type="none" w="med" len="med"/>
                    </a:lnT>
                    <a:solidFill>
                      <a:schemeClr val="accent6"/>
                    </a:solidFill>
                  </a:tcPr>
                </a:tc>
              </a:tr>
              <a:tr h="1820110">
                <a:tc>
                  <a:txBody>
                    <a:bodyPr/>
                    <a:lstStyle/>
                    <a:p>
                      <a:pPr algn="ctr"/>
                      <a:r>
                        <a:rPr lang="ru-RU" sz="1800" b="1" dirty="0" err="1" smtClean="0">
                          <a:solidFill>
                            <a:schemeClr val="tx2"/>
                          </a:solidFill>
                          <a:effectLst/>
                          <a:latin typeface="Times New Roman"/>
                          <a:ea typeface="Calibri"/>
                        </a:rPr>
                        <a:t>Services</a:t>
                      </a:r>
                      <a:r>
                        <a:rPr lang="ru-RU" sz="1800" b="1" dirty="0" smtClean="0">
                          <a:solidFill>
                            <a:schemeClr val="tx2"/>
                          </a:solidFill>
                          <a:effectLst/>
                          <a:latin typeface="Times New Roman"/>
                          <a:ea typeface="Calibri"/>
                        </a:rPr>
                        <a:t> </a:t>
                      </a:r>
                      <a:r>
                        <a:rPr lang="ru-RU" sz="1800" b="1" dirty="0" err="1" smtClean="0">
                          <a:solidFill>
                            <a:schemeClr val="tx2"/>
                          </a:solidFill>
                          <a:effectLst/>
                          <a:latin typeface="Times New Roman"/>
                          <a:ea typeface="Calibri"/>
                        </a:rPr>
                        <a:t>for</a:t>
                      </a:r>
                      <a:r>
                        <a:rPr lang="ru-RU" sz="1800" b="1" dirty="0" smtClean="0">
                          <a:solidFill>
                            <a:schemeClr val="tx2"/>
                          </a:solidFill>
                          <a:effectLst/>
                          <a:latin typeface="Times New Roman"/>
                          <a:ea typeface="Calibri"/>
                        </a:rPr>
                        <a:t> </a:t>
                      </a:r>
                      <a:r>
                        <a:rPr lang="ru-RU" sz="1800" b="1" dirty="0" err="1" smtClean="0">
                          <a:solidFill>
                            <a:schemeClr val="tx2"/>
                          </a:solidFill>
                          <a:effectLst/>
                          <a:latin typeface="Times New Roman"/>
                          <a:ea typeface="Calibri"/>
                        </a:rPr>
                        <a:t>youth</a:t>
                      </a:r>
                      <a:r>
                        <a:rPr lang="ru-RU" sz="1800" b="1" dirty="0" smtClean="0">
                          <a:solidFill>
                            <a:schemeClr val="tx2"/>
                          </a:solidFill>
                          <a:effectLst/>
                          <a:latin typeface="Times New Roman"/>
                          <a:ea typeface="Calibri"/>
                        </a:rPr>
                        <a:t> </a:t>
                      </a:r>
                      <a:r>
                        <a:rPr lang="en-US" sz="1800" b="1" dirty="0" smtClean="0">
                          <a:solidFill>
                            <a:schemeClr val="tx2"/>
                          </a:solidFill>
                          <a:effectLst/>
                          <a:latin typeface="Times New Roman"/>
                          <a:ea typeface="Calibri"/>
                        </a:rPr>
                        <a:t>will be focused on: </a:t>
                      </a:r>
                    </a:p>
                    <a:p>
                      <a:pPr marL="285750" indent="-285750" algn="ctr">
                        <a:buFontTx/>
                        <a:buChar char="-"/>
                      </a:pPr>
                      <a:r>
                        <a:rPr lang="en-US" sz="1800" b="0" dirty="0" smtClean="0">
                          <a:solidFill>
                            <a:schemeClr val="tx2"/>
                          </a:solidFill>
                          <a:effectLst/>
                          <a:latin typeface="Times New Roman"/>
                          <a:ea typeface="Calibri"/>
                        </a:rPr>
                        <a:t>Strengthen Youth civil society,</a:t>
                      </a:r>
                    </a:p>
                    <a:p>
                      <a:pPr marL="285750" indent="-285750" algn="ctr">
                        <a:buFontTx/>
                        <a:buChar char="-"/>
                      </a:pPr>
                      <a:r>
                        <a:rPr lang="en-US" sz="1800" b="0" dirty="0" smtClean="0">
                          <a:solidFill>
                            <a:schemeClr val="tx2"/>
                          </a:solidFill>
                          <a:effectLst/>
                          <a:latin typeface="Times New Roman"/>
                          <a:ea typeface="Calibri"/>
                        </a:rPr>
                        <a:t> youth </a:t>
                      </a:r>
                      <a:r>
                        <a:rPr lang="en-US" sz="1800" b="0" dirty="0" err="1" smtClean="0">
                          <a:solidFill>
                            <a:schemeClr val="tx2"/>
                          </a:solidFill>
                          <a:effectLst/>
                          <a:latin typeface="Times New Roman"/>
                          <a:ea typeface="Calibri"/>
                        </a:rPr>
                        <a:t>labour</a:t>
                      </a:r>
                      <a:r>
                        <a:rPr lang="en-US" sz="1800" b="0" dirty="0" smtClean="0">
                          <a:solidFill>
                            <a:schemeClr val="tx2"/>
                          </a:solidFill>
                          <a:effectLst/>
                          <a:latin typeface="Times New Roman"/>
                          <a:ea typeface="Calibri"/>
                        </a:rPr>
                        <a:t> and workers,</a:t>
                      </a:r>
                    </a:p>
                    <a:p>
                      <a:pPr marL="285750" indent="-285750" algn="ctr">
                        <a:buFontTx/>
                        <a:buChar char="-"/>
                      </a:pPr>
                      <a:r>
                        <a:rPr lang="en-US" sz="1800" b="0" dirty="0" err="1" smtClean="0">
                          <a:solidFill>
                            <a:schemeClr val="tx2"/>
                          </a:solidFill>
                          <a:effectLst/>
                          <a:latin typeface="Times New Roman"/>
                          <a:ea typeface="Calibri"/>
                        </a:rPr>
                        <a:t>intersectoral</a:t>
                      </a:r>
                      <a:r>
                        <a:rPr lang="en-US" sz="1800" b="0" dirty="0" smtClean="0">
                          <a:solidFill>
                            <a:schemeClr val="tx2"/>
                          </a:solidFill>
                          <a:effectLst/>
                          <a:latin typeface="Times New Roman"/>
                          <a:ea typeface="Calibri"/>
                        </a:rPr>
                        <a:t> cooperation,</a:t>
                      </a:r>
                    </a:p>
                    <a:p>
                      <a:pPr marL="285750" indent="-285750" algn="ctr">
                        <a:buFontTx/>
                        <a:buChar char="-"/>
                      </a:pPr>
                      <a:r>
                        <a:rPr lang="en-US" sz="1800" b="0" dirty="0" smtClean="0">
                          <a:solidFill>
                            <a:schemeClr val="tx2"/>
                          </a:solidFill>
                          <a:effectLst/>
                          <a:latin typeface="Times New Roman"/>
                          <a:ea typeface="Calibri"/>
                        </a:rPr>
                        <a:t>development of the legal framework in the field, </a:t>
                      </a:r>
                    </a:p>
                    <a:p>
                      <a:pPr marL="285750" indent="-285750" algn="ctr">
                        <a:buFontTx/>
                        <a:buChar char="-"/>
                      </a:pPr>
                      <a:r>
                        <a:rPr lang="en-US" sz="1800" b="0" dirty="0" smtClean="0">
                          <a:solidFill>
                            <a:schemeClr val="tx2"/>
                          </a:solidFill>
                          <a:effectLst/>
                          <a:latin typeface="Times New Roman"/>
                          <a:ea typeface="Calibri"/>
                        </a:rPr>
                        <a:t>non‐formal education.</a:t>
                      </a:r>
                    </a:p>
                  </a:txBody>
                  <a:tcPr>
                    <a:solidFill>
                      <a:schemeClr val="accent6"/>
                    </a:solidFill>
                  </a:tcPr>
                </a:tc>
                <a:tc>
                  <a:txBody>
                    <a:bodyPr/>
                    <a:lstStyle/>
                    <a:p>
                      <a:pPr marL="0" indent="0" algn="ctr">
                        <a:buFontTx/>
                        <a:buNone/>
                      </a:pPr>
                      <a:r>
                        <a:rPr lang="en-US" dirty="0" smtClean="0">
                          <a:solidFill>
                            <a:schemeClr val="tx2"/>
                          </a:solidFill>
                          <a:latin typeface="Times New Roman" panose="02020603050405020304" pitchFamily="18" charset="0"/>
                          <a:cs typeface="Times New Roman" panose="02020603050405020304" pitchFamily="18" charset="0"/>
                        </a:rPr>
                        <a:t>- Development of minimum quality standards for services for youth and accreditation of youth service providers;</a:t>
                      </a:r>
                    </a:p>
                    <a:p>
                      <a:pPr marL="285750" indent="-285750" algn="ctr">
                        <a:buFontTx/>
                        <a:buChar char="-"/>
                      </a:pPr>
                      <a:endParaRPr lang="en-US" dirty="0" smtClean="0">
                        <a:solidFill>
                          <a:schemeClr val="tx2"/>
                        </a:solidFill>
                        <a:latin typeface="Times New Roman" panose="02020603050405020304" pitchFamily="18" charset="0"/>
                        <a:cs typeface="Times New Roman" panose="02020603050405020304" pitchFamily="18" charset="0"/>
                      </a:endParaRPr>
                    </a:p>
                    <a:p>
                      <a:pPr algn="ctr"/>
                      <a:r>
                        <a:rPr lang="en-US" dirty="0" smtClean="0">
                          <a:solidFill>
                            <a:schemeClr val="tx2"/>
                          </a:solidFill>
                          <a:latin typeface="Times New Roman" panose="02020603050405020304" pitchFamily="18" charset="0"/>
                          <a:cs typeface="Times New Roman" panose="02020603050405020304" pitchFamily="18" charset="0"/>
                        </a:rPr>
                        <a:t>- Development of the Youth Friendly Service Providers Strategy.</a:t>
                      </a:r>
                    </a:p>
                    <a:p>
                      <a:pPr algn="ctr"/>
                      <a:endParaRPr lang="ru-RU" dirty="0">
                        <a:solidFill>
                          <a:schemeClr val="tx2"/>
                        </a:solidFill>
                      </a:endParaRPr>
                    </a:p>
                  </a:txBody>
                  <a:tcPr>
                    <a:solidFill>
                      <a:schemeClr val="accent6"/>
                    </a:solidFill>
                  </a:tcPr>
                </a:tc>
              </a:tr>
            </a:tbl>
          </a:graphicData>
        </a:graphic>
      </p:graphicFrame>
    </p:spTree>
    <p:extLst>
      <p:ext uri="{BB962C8B-B14F-4D97-AF65-F5344CB8AC3E}">
        <p14:creationId xmlns:p14="http://schemas.microsoft.com/office/powerpoint/2010/main" val="1648194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016195" cy="1143000"/>
          </a:xfrm>
        </p:spPr>
        <p:txBody>
          <a:bodyPr>
            <a:normAutofit/>
          </a:bodyPr>
          <a:lstStyle/>
          <a:p>
            <a:pPr algn="ctr"/>
            <a:r>
              <a:rPr lang="en-US" sz="3200" b="1" dirty="0" smtClean="0">
                <a:latin typeface="Times New Roman"/>
                <a:ea typeface="Calibri"/>
              </a:rPr>
              <a:t>EUROPEAN INTEGRATION AND EU PRINCIPLES</a:t>
            </a: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365195" y="1544098"/>
            <a:ext cx="7482545" cy="4633592"/>
          </a:xfrm>
        </p:spPr>
        <p:txBody>
          <a:bodyPr>
            <a:normAutofit/>
          </a:bodyPr>
          <a:lstStyle/>
          <a:p>
            <a:pPr marL="0" indent="0" algn="just">
              <a:lnSpc>
                <a:spcPct val="150000"/>
              </a:lnSpc>
              <a:spcAft>
                <a:spcPts val="0"/>
              </a:spcAft>
              <a:buNone/>
            </a:pPr>
            <a:r>
              <a:rPr lang="en-US" dirty="0">
                <a:solidFill>
                  <a:schemeClr val="bg1"/>
                </a:solidFill>
                <a:latin typeface="Times New Roman"/>
                <a:ea typeface="Calibri"/>
                <a:cs typeface="Times New Roman"/>
              </a:rPr>
              <a:t>The biggest part of the Moldovan population support the EU principles</a:t>
            </a:r>
            <a:r>
              <a:rPr lang="ru-RU" dirty="0">
                <a:solidFill>
                  <a:schemeClr val="bg1"/>
                </a:solidFill>
                <a:latin typeface="Times New Roman"/>
                <a:ea typeface="Calibri"/>
                <a:cs typeface="Times New Roman"/>
              </a:rPr>
              <a:t>:</a:t>
            </a:r>
            <a:endParaRPr lang="ru-RU" sz="2400" dirty="0">
              <a:solidFill>
                <a:schemeClr val="bg1"/>
              </a:solidFill>
              <a:ea typeface="Calibri"/>
              <a:cs typeface="Times New Roman"/>
            </a:endParaRPr>
          </a:p>
          <a:p>
            <a:pPr lvl="0" algn="just">
              <a:lnSpc>
                <a:spcPct val="150000"/>
              </a:lnSpc>
              <a:buFont typeface="Wingdings"/>
              <a:buChar char=""/>
            </a:pPr>
            <a:r>
              <a:rPr lang="en-US" dirty="0">
                <a:solidFill>
                  <a:schemeClr val="bg1"/>
                </a:solidFill>
                <a:latin typeface="Times New Roman"/>
                <a:ea typeface="Calibri"/>
                <a:cs typeface="Times New Roman"/>
              </a:rPr>
              <a:t>Rule of low and strong democratic institutions;</a:t>
            </a:r>
            <a:endParaRPr lang="ru-RU" sz="2400" dirty="0">
              <a:solidFill>
                <a:schemeClr val="bg1"/>
              </a:solidFill>
              <a:ea typeface="Calibri"/>
              <a:cs typeface="Times New Roman"/>
            </a:endParaRPr>
          </a:p>
          <a:p>
            <a:pPr lvl="0" algn="just">
              <a:lnSpc>
                <a:spcPct val="150000"/>
              </a:lnSpc>
              <a:buFont typeface="Wingdings"/>
              <a:buChar char=""/>
            </a:pPr>
            <a:r>
              <a:rPr lang="en-US" dirty="0">
                <a:solidFill>
                  <a:schemeClr val="bg1"/>
                </a:solidFill>
                <a:latin typeface="Times New Roman"/>
                <a:ea typeface="Calibri"/>
                <a:cs typeface="Times New Roman"/>
              </a:rPr>
              <a:t>Human rights and non-discrimination;</a:t>
            </a:r>
            <a:endParaRPr lang="ru-RU" sz="2400" dirty="0">
              <a:solidFill>
                <a:schemeClr val="bg1"/>
              </a:solidFill>
              <a:ea typeface="Calibri"/>
              <a:cs typeface="Times New Roman"/>
            </a:endParaRPr>
          </a:p>
          <a:p>
            <a:pPr lvl="0" algn="just">
              <a:lnSpc>
                <a:spcPct val="150000"/>
              </a:lnSpc>
              <a:buFont typeface="Wingdings"/>
              <a:buChar char=""/>
            </a:pPr>
            <a:r>
              <a:rPr lang="en-US" dirty="0">
                <a:solidFill>
                  <a:schemeClr val="bg1"/>
                </a:solidFill>
                <a:latin typeface="Times New Roman"/>
                <a:ea typeface="Calibri"/>
                <a:cs typeface="Times New Roman"/>
              </a:rPr>
              <a:t>Elimination of corruption;</a:t>
            </a:r>
            <a:endParaRPr lang="ru-RU" sz="2400" dirty="0">
              <a:solidFill>
                <a:schemeClr val="bg1"/>
              </a:solidFill>
              <a:ea typeface="Calibri"/>
              <a:cs typeface="Times New Roman"/>
            </a:endParaRPr>
          </a:p>
          <a:p>
            <a:pPr lvl="0" algn="just">
              <a:lnSpc>
                <a:spcPct val="150000"/>
              </a:lnSpc>
              <a:buFont typeface="Wingdings"/>
              <a:buChar char=""/>
            </a:pPr>
            <a:r>
              <a:rPr lang="en-US" dirty="0">
                <a:solidFill>
                  <a:schemeClr val="bg1"/>
                </a:solidFill>
                <a:latin typeface="Times New Roman"/>
                <a:ea typeface="Calibri"/>
                <a:cs typeface="Times New Roman"/>
              </a:rPr>
              <a:t>Market economy and loyal competition</a:t>
            </a:r>
            <a:endParaRPr lang="ru-RU" sz="2400" dirty="0">
              <a:solidFill>
                <a:schemeClr val="bg1"/>
              </a:solidFill>
              <a:ea typeface="Calibri"/>
              <a:cs typeface="Times New Roman"/>
            </a:endParaRPr>
          </a:p>
          <a:p>
            <a:endParaRPr lang="ru-RU" dirty="0"/>
          </a:p>
        </p:txBody>
      </p:sp>
    </p:spTree>
    <p:extLst>
      <p:ext uri="{BB962C8B-B14F-4D97-AF65-F5344CB8AC3E}">
        <p14:creationId xmlns:p14="http://schemas.microsoft.com/office/powerpoint/2010/main" val="3633621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07080" y="374900"/>
            <a:ext cx="7932425" cy="1143000"/>
          </a:xfrm>
        </p:spPr>
        <p:txBody>
          <a:bodyPr>
            <a:normAutofit fontScale="90000"/>
          </a:bodyPr>
          <a:lstStyle/>
          <a:p>
            <a:pPr algn="just">
              <a:spcAft>
                <a:spcPts val="0"/>
              </a:spcAft>
            </a:pP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en-US" sz="3200" b="1" dirty="0" smtClean="0">
                <a:latin typeface="Times New Roman"/>
                <a:ea typeface="Calibri"/>
                <a:cs typeface="Times New Roman"/>
              </a:rPr>
              <a:t>CURRENT POLITICAL SITUATION IN MOLDOVA</a:t>
            </a:r>
            <a:r>
              <a:rPr lang="ru-RU" sz="2800" dirty="0">
                <a:ea typeface="Calibri"/>
                <a:cs typeface="Times New Roman"/>
              </a:rPr>
              <a:t/>
            </a:r>
            <a:br>
              <a:rPr lang="ru-RU" sz="2800" dirty="0">
                <a:ea typeface="Calibri"/>
                <a:cs typeface="Times New Roman"/>
              </a:rPr>
            </a:b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059785" y="1544098"/>
            <a:ext cx="7940660" cy="4939002"/>
          </a:xfrm>
        </p:spPr>
        <p:txBody>
          <a:bodyPr>
            <a:normAutofit fontScale="85000" lnSpcReduction="20000"/>
          </a:bodyPr>
          <a:lstStyle/>
          <a:p>
            <a:pPr marL="0" lvl="0" indent="352425" algn="just">
              <a:lnSpc>
                <a:spcPct val="150000"/>
              </a:lnSpc>
              <a:buFont typeface="Wingdings"/>
              <a:buChar char=""/>
            </a:pPr>
            <a:r>
              <a:rPr lang="ru-RU" sz="3200" b="1" i="1" dirty="0" err="1">
                <a:solidFill>
                  <a:schemeClr val="bg1"/>
                </a:solidFill>
                <a:latin typeface="Times New Roman" panose="02020603050405020304" pitchFamily="18" charset="0"/>
                <a:ea typeface="Calibri"/>
                <a:cs typeface="Times New Roman" panose="02020603050405020304" pitchFamily="18" charset="0"/>
              </a:rPr>
              <a:t>Political</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establishment</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Moldovan</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Electorate</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divided</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into</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two</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antagonistic</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groups</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pro-Western</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and</a:t>
            </a:r>
            <a:r>
              <a:rPr lang="ru-RU" sz="3200" dirty="0">
                <a:solidFill>
                  <a:schemeClr val="bg1"/>
                </a:solidFill>
                <a:latin typeface="Times New Roman" panose="02020603050405020304" pitchFamily="18" charset="0"/>
                <a:ea typeface="Calibri"/>
                <a:cs typeface="Times New Roman" panose="02020603050405020304" pitchFamily="18" charset="0"/>
              </a:rPr>
              <a:t> </a:t>
            </a:r>
            <a:r>
              <a:rPr lang="ru-RU" sz="3200" dirty="0" err="1">
                <a:solidFill>
                  <a:schemeClr val="bg1"/>
                </a:solidFill>
                <a:latin typeface="Times New Roman" panose="02020603050405020304" pitchFamily="18" charset="0"/>
                <a:ea typeface="Calibri"/>
                <a:cs typeface="Times New Roman" panose="02020603050405020304" pitchFamily="18" charset="0"/>
              </a:rPr>
              <a:t>pro-East</a:t>
            </a:r>
            <a:r>
              <a:rPr lang="ru-RU" sz="3200" dirty="0" smtClean="0">
                <a:solidFill>
                  <a:schemeClr val="bg1"/>
                </a:solidFill>
                <a:latin typeface="Times New Roman" panose="02020603050405020304" pitchFamily="18" charset="0"/>
                <a:ea typeface="Calibri"/>
                <a:cs typeface="Times New Roman" panose="02020603050405020304" pitchFamily="18" charset="0"/>
              </a:rPr>
              <a:t>);</a:t>
            </a:r>
            <a:endParaRPr lang="ru-RU" sz="3200" dirty="0">
              <a:solidFill>
                <a:schemeClr val="bg1"/>
              </a:solidFill>
              <a:latin typeface="Times New Roman" panose="02020603050405020304" pitchFamily="18" charset="0"/>
              <a:ea typeface="Calibri"/>
              <a:cs typeface="Times New Roman" panose="02020603050405020304" pitchFamily="18" charset="0"/>
            </a:endParaRPr>
          </a:p>
          <a:p>
            <a:pPr marL="0" lvl="0" indent="352425" algn="just">
              <a:lnSpc>
                <a:spcPct val="150000"/>
              </a:lnSpc>
              <a:buFont typeface="Wingdings"/>
              <a:buChar char=""/>
            </a:pPr>
            <a:r>
              <a:rPr lang="ru-RU" sz="3200" b="1" i="1" dirty="0" err="1">
                <a:solidFill>
                  <a:schemeClr val="bg1"/>
                </a:solidFill>
                <a:latin typeface="Times New Roman" panose="02020603050405020304" pitchFamily="18" charset="0"/>
                <a:ea typeface="Calibri"/>
                <a:cs typeface="Times New Roman" panose="02020603050405020304" pitchFamily="18" charset="0"/>
              </a:rPr>
              <a:t>High</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level</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of</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political</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and</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economic</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corruption</a:t>
            </a:r>
            <a:r>
              <a:rPr lang="en-US" sz="3200" dirty="0">
                <a:solidFill>
                  <a:schemeClr val="bg1"/>
                </a:solidFill>
                <a:latin typeface="Times New Roman" panose="02020603050405020304" pitchFamily="18" charset="0"/>
                <a:ea typeface="Calibri"/>
                <a:cs typeface="Times New Roman" panose="02020603050405020304" pitchFamily="18" charset="0"/>
              </a:rPr>
              <a:t>. This discredited the European vector and reduced its </a:t>
            </a:r>
            <a:r>
              <a:rPr lang="en-US" sz="3200" dirty="0" smtClean="0">
                <a:solidFill>
                  <a:schemeClr val="bg1"/>
                </a:solidFill>
                <a:latin typeface="Times New Roman" panose="02020603050405020304" pitchFamily="18" charset="0"/>
                <a:ea typeface="Calibri"/>
                <a:cs typeface="Times New Roman" panose="02020603050405020304" pitchFamily="18" charset="0"/>
              </a:rPr>
              <a:t>popularity</a:t>
            </a:r>
            <a:r>
              <a:rPr lang="ru-RU" sz="3200" dirty="0" smtClean="0">
                <a:solidFill>
                  <a:schemeClr val="bg1"/>
                </a:solidFill>
                <a:latin typeface="Times New Roman" panose="02020603050405020304" pitchFamily="18" charset="0"/>
                <a:ea typeface="Calibri"/>
                <a:cs typeface="Times New Roman" panose="02020603050405020304" pitchFamily="18" charset="0"/>
              </a:rPr>
              <a:t>;</a:t>
            </a:r>
            <a:endParaRPr lang="ru-RU" sz="3200" dirty="0">
              <a:solidFill>
                <a:schemeClr val="bg1"/>
              </a:solidFill>
              <a:latin typeface="Times New Roman" panose="02020603050405020304" pitchFamily="18" charset="0"/>
              <a:ea typeface="Calibri"/>
              <a:cs typeface="Times New Roman" panose="02020603050405020304" pitchFamily="18" charset="0"/>
            </a:endParaRPr>
          </a:p>
          <a:p>
            <a:pPr marL="0" lvl="0" indent="352425" algn="just">
              <a:lnSpc>
                <a:spcPct val="150000"/>
              </a:lnSpc>
              <a:buFont typeface="Wingdings"/>
              <a:buChar char=""/>
            </a:pPr>
            <a:r>
              <a:rPr lang="en-US" sz="3200" b="1" i="1" dirty="0">
                <a:solidFill>
                  <a:schemeClr val="bg1"/>
                </a:solidFill>
                <a:latin typeface="Times New Roman" panose="02020603050405020304" pitchFamily="18" charset="0"/>
                <a:ea typeface="Calibri"/>
                <a:cs typeface="Times New Roman" panose="02020603050405020304" pitchFamily="18" charset="0"/>
              </a:rPr>
              <a:t>Low results of reform </a:t>
            </a:r>
            <a:r>
              <a:rPr lang="en-US" sz="3200" b="1" i="1" dirty="0" smtClean="0">
                <a:solidFill>
                  <a:schemeClr val="bg1"/>
                </a:solidFill>
                <a:latin typeface="Times New Roman" panose="02020603050405020304" pitchFamily="18" charset="0"/>
                <a:ea typeface="Calibri"/>
                <a:cs typeface="Times New Roman" panose="02020603050405020304" pitchFamily="18" charset="0"/>
              </a:rPr>
              <a:t>process</a:t>
            </a:r>
            <a:r>
              <a:rPr lang="ru-RU" sz="3200" b="1" i="1" dirty="0" smtClean="0">
                <a:solidFill>
                  <a:schemeClr val="bg1"/>
                </a:solidFill>
                <a:latin typeface="Times New Roman" panose="02020603050405020304" pitchFamily="18" charset="0"/>
                <a:ea typeface="Calibri"/>
                <a:cs typeface="Times New Roman" panose="02020603050405020304" pitchFamily="18" charset="0"/>
              </a:rPr>
              <a:t>;</a:t>
            </a:r>
            <a:endParaRPr lang="ru-RU" sz="3200" b="1" i="1" dirty="0">
              <a:solidFill>
                <a:schemeClr val="bg1"/>
              </a:solidFill>
              <a:latin typeface="Times New Roman" panose="02020603050405020304" pitchFamily="18" charset="0"/>
              <a:ea typeface="Calibri"/>
              <a:cs typeface="Times New Roman" panose="02020603050405020304" pitchFamily="18" charset="0"/>
            </a:endParaRPr>
          </a:p>
          <a:p>
            <a:pPr marL="0" lvl="0" indent="352425" algn="just">
              <a:lnSpc>
                <a:spcPct val="150000"/>
              </a:lnSpc>
              <a:buFont typeface="Wingdings"/>
              <a:buChar char=""/>
            </a:pPr>
            <a:r>
              <a:rPr lang="ru-RU" sz="3200" b="1" i="1" dirty="0" err="1">
                <a:solidFill>
                  <a:schemeClr val="bg1"/>
                </a:solidFill>
                <a:latin typeface="Times New Roman" panose="02020603050405020304" pitchFamily="18" charset="0"/>
                <a:ea typeface="Calibri"/>
                <a:cs typeface="Times New Roman" panose="02020603050405020304" pitchFamily="18" charset="0"/>
              </a:rPr>
              <a:t>Long-term</a:t>
            </a:r>
            <a:r>
              <a:rPr lang="ru-RU" sz="3200" b="1" i="1" dirty="0">
                <a:solidFill>
                  <a:schemeClr val="bg1"/>
                </a:solidFill>
                <a:latin typeface="Times New Roman" panose="02020603050405020304" pitchFamily="18" charset="0"/>
                <a:ea typeface="Calibri"/>
                <a:cs typeface="Times New Roman" panose="02020603050405020304" pitchFamily="18" charset="0"/>
              </a:rPr>
              <a:t> </a:t>
            </a:r>
            <a:r>
              <a:rPr lang="ru-RU" sz="3200" b="1" i="1" dirty="0" err="1">
                <a:solidFill>
                  <a:schemeClr val="bg1"/>
                </a:solidFill>
                <a:latin typeface="Times New Roman" panose="02020603050405020304" pitchFamily="18" charset="0"/>
                <a:ea typeface="Calibri"/>
                <a:cs typeface="Times New Roman" panose="02020603050405020304" pitchFamily="18" charset="0"/>
              </a:rPr>
              <a:t>Transnistria</a:t>
            </a:r>
            <a:r>
              <a:rPr lang="en-US" sz="3200" b="1" i="1" dirty="0">
                <a:solidFill>
                  <a:schemeClr val="bg1"/>
                </a:solidFill>
                <a:latin typeface="Times New Roman" panose="02020603050405020304" pitchFamily="18" charset="0"/>
                <a:ea typeface="Calibri"/>
                <a:cs typeface="Times New Roman" panose="02020603050405020304" pitchFamily="18" charset="0"/>
              </a:rPr>
              <a:t>n</a:t>
            </a:r>
            <a:r>
              <a:rPr lang="ru-RU" sz="3200" b="1" i="1" dirty="0">
                <a:solidFill>
                  <a:schemeClr val="bg1"/>
                </a:solidFill>
                <a:latin typeface="Times New Roman" panose="02020603050405020304" pitchFamily="18" charset="0"/>
                <a:ea typeface="Calibri"/>
                <a:cs typeface="Times New Roman" panose="02020603050405020304" pitchFamily="18" charset="0"/>
              </a:rPr>
              <a:t> d</a:t>
            </a:r>
            <a:r>
              <a:rPr lang="en-US" sz="3200" b="1" i="1" dirty="0" err="1" smtClean="0">
                <a:solidFill>
                  <a:schemeClr val="bg1"/>
                </a:solidFill>
                <a:latin typeface="Times New Roman" panose="02020603050405020304" pitchFamily="18" charset="0"/>
                <a:ea typeface="Calibri"/>
                <a:cs typeface="Times New Roman" panose="02020603050405020304" pitchFamily="18" charset="0"/>
              </a:rPr>
              <a:t>ialog</a:t>
            </a:r>
            <a:r>
              <a:rPr lang="ru-RU" sz="3200" dirty="0" smtClean="0">
                <a:solidFill>
                  <a:schemeClr val="bg1"/>
                </a:solidFill>
                <a:latin typeface="Times New Roman" panose="02020603050405020304" pitchFamily="18" charset="0"/>
                <a:ea typeface="Calibri"/>
                <a:cs typeface="Times New Roman" panose="02020603050405020304" pitchFamily="18" charset="0"/>
              </a:rPr>
              <a:t>;</a:t>
            </a:r>
            <a:r>
              <a:rPr lang="en-US" sz="3200" dirty="0" smtClean="0">
                <a:solidFill>
                  <a:schemeClr val="bg1"/>
                </a:solidFill>
                <a:latin typeface="Times New Roman" panose="02020603050405020304" pitchFamily="18" charset="0"/>
                <a:ea typeface="Calibri"/>
                <a:cs typeface="Times New Roman" panose="02020603050405020304" pitchFamily="18" charset="0"/>
              </a:rPr>
              <a:t> </a:t>
            </a:r>
            <a:endParaRPr lang="ru-RU" sz="3200" dirty="0">
              <a:solidFill>
                <a:schemeClr val="bg1"/>
              </a:solidFill>
              <a:latin typeface="Times New Roman" panose="02020603050405020304" pitchFamily="18" charset="0"/>
              <a:ea typeface="Calibri"/>
              <a:cs typeface="Times New Roman" panose="02020603050405020304" pitchFamily="18" charset="0"/>
            </a:endParaRPr>
          </a:p>
          <a:p>
            <a:endParaRPr lang="ru-RU" dirty="0"/>
          </a:p>
        </p:txBody>
      </p:sp>
    </p:spTree>
    <p:extLst>
      <p:ext uri="{BB962C8B-B14F-4D97-AF65-F5344CB8AC3E}">
        <p14:creationId xmlns:p14="http://schemas.microsoft.com/office/powerpoint/2010/main" val="1148228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07080" y="374900"/>
            <a:ext cx="7932425" cy="1143000"/>
          </a:xfrm>
        </p:spPr>
        <p:txBody>
          <a:bodyPr>
            <a:normAutofit fontScale="90000"/>
          </a:bodyPr>
          <a:lstStyle/>
          <a:p>
            <a:pPr algn="just">
              <a:spcAft>
                <a:spcPts val="0"/>
              </a:spcAft>
            </a:pP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en-US" sz="3200" b="1" dirty="0" smtClean="0">
                <a:latin typeface="Times New Roman"/>
                <a:ea typeface="Calibri"/>
                <a:cs typeface="Times New Roman"/>
              </a:rPr>
              <a:t>CURRENT POLITICAL SITUATION IN MOLDOVA</a:t>
            </a:r>
            <a:r>
              <a:rPr lang="ru-RU" sz="2800" dirty="0">
                <a:ea typeface="Calibri"/>
                <a:cs typeface="Times New Roman"/>
              </a:rPr>
              <a:t/>
            </a:r>
            <a:br>
              <a:rPr lang="ru-RU" sz="2800" dirty="0">
                <a:ea typeface="Calibri"/>
                <a:cs typeface="Times New Roman"/>
              </a:rPr>
            </a:b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059785" y="1544098"/>
            <a:ext cx="7940660" cy="4939002"/>
          </a:xfrm>
        </p:spPr>
        <p:txBody>
          <a:bodyPr>
            <a:normAutofit fontScale="85000" lnSpcReduction="10000"/>
          </a:bodyPr>
          <a:lstStyle/>
          <a:p>
            <a:pPr lvl="0" algn="just">
              <a:lnSpc>
                <a:spcPct val="150000"/>
              </a:lnSpc>
              <a:buFont typeface="Wingdings"/>
              <a:buChar char=""/>
            </a:pPr>
            <a:r>
              <a:rPr lang="en-US" sz="3200" b="1" i="1" dirty="0" smtClean="0">
                <a:solidFill>
                  <a:schemeClr val="bg1"/>
                </a:solidFill>
                <a:latin typeface="Times New Roman" panose="02020603050405020304" pitchFamily="18" charset="0"/>
                <a:ea typeface="Calibri"/>
                <a:cs typeface="Times New Roman" panose="02020603050405020304" pitchFamily="18" charset="0"/>
              </a:rPr>
              <a:t>Political and economic crises</a:t>
            </a:r>
            <a:r>
              <a:rPr lang="ru-RU" sz="3200" dirty="0" smtClean="0">
                <a:solidFill>
                  <a:schemeClr val="bg1"/>
                </a:solidFill>
                <a:latin typeface="Times New Roman" panose="02020603050405020304" pitchFamily="18" charset="0"/>
                <a:ea typeface="Calibri"/>
                <a:cs typeface="Times New Roman" panose="02020603050405020304" pitchFamily="18" charset="0"/>
              </a:rPr>
              <a:t>;</a:t>
            </a:r>
          </a:p>
          <a:p>
            <a:pPr lvl="0" algn="just">
              <a:lnSpc>
                <a:spcPct val="150000"/>
              </a:lnSpc>
              <a:buFont typeface="Wingdings"/>
              <a:buChar char=""/>
            </a:pPr>
            <a:r>
              <a:rPr lang="ru-RU" sz="3200" dirty="0" err="1" smtClean="0">
                <a:solidFill>
                  <a:schemeClr val="bg1"/>
                </a:solidFill>
                <a:latin typeface="Times New Roman" panose="02020603050405020304" pitchFamily="18" charset="0"/>
                <a:ea typeface="Calibri"/>
                <a:cs typeface="Times New Roman" panose="02020603050405020304" pitchFamily="18" charset="0"/>
              </a:rPr>
              <a:t>Moldovans</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aged</a:t>
            </a:r>
            <a:r>
              <a:rPr lang="ru-RU" sz="3200" dirty="0" smtClean="0">
                <a:solidFill>
                  <a:schemeClr val="bg1"/>
                </a:solidFill>
                <a:latin typeface="Times New Roman" panose="02020603050405020304" pitchFamily="18" charset="0"/>
                <a:ea typeface="Calibri"/>
                <a:cs typeface="Times New Roman" panose="02020603050405020304" pitchFamily="18" charset="0"/>
              </a:rPr>
              <a:t> 18 </a:t>
            </a:r>
            <a:r>
              <a:rPr lang="ru-RU" sz="3200" dirty="0" err="1" smtClean="0">
                <a:solidFill>
                  <a:schemeClr val="bg1"/>
                </a:solidFill>
                <a:latin typeface="Times New Roman" panose="02020603050405020304" pitchFamily="18" charset="0"/>
                <a:ea typeface="Calibri"/>
                <a:cs typeface="Times New Roman" panose="02020603050405020304" pitchFamily="18" charset="0"/>
              </a:rPr>
              <a:t>to</a:t>
            </a:r>
            <a:r>
              <a:rPr lang="ru-RU" sz="3200" dirty="0" smtClean="0">
                <a:solidFill>
                  <a:schemeClr val="bg1"/>
                </a:solidFill>
                <a:latin typeface="Times New Roman" panose="02020603050405020304" pitchFamily="18" charset="0"/>
                <a:ea typeface="Calibri"/>
                <a:cs typeface="Times New Roman" panose="02020603050405020304" pitchFamily="18" charset="0"/>
              </a:rPr>
              <a:t> 25 </a:t>
            </a:r>
            <a:r>
              <a:rPr lang="ru-RU" sz="3200" dirty="0" err="1" smtClean="0">
                <a:solidFill>
                  <a:schemeClr val="bg1"/>
                </a:solidFill>
                <a:latin typeface="Times New Roman" panose="02020603050405020304" pitchFamily="18" charset="0"/>
                <a:ea typeface="Calibri"/>
                <a:cs typeface="Times New Roman" panose="02020603050405020304" pitchFamily="18" charset="0"/>
              </a:rPr>
              <a:t>years</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b="1" i="1" dirty="0" err="1" smtClean="0">
                <a:solidFill>
                  <a:schemeClr val="bg1"/>
                </a:solidFill>
                <a:latin typeface="Times New Roman" panose="02020603050405020304" pitchFamily="18" charset="0"/>
                <a:ea typeface="Calibri"/>
                <a:cs typeface="Times New Roman" panose="02020603050405020304" pitchFamily="18" charset="0"/>
              </a:rPr>
              <a:t>ignored</a:t>
            </a:r>
            <a:r>
              <a:rPr lang="ru-RU" sz="3200" b="1" i="1" dirty="0" smtClean="0">
                <a:solidFill>
                  <a:schemeClr val="bg1"/>
                </a:solidFill>
                <a:latin typeface="Times New Roman" panose="02020603050405020304" pitchFamily="18" charset="0"/>
                <a:ea typeface="Calibri"/>
                <a:cs typeface="Times New Roman" panose="02020603050405020304" pitchFamily="18" charset="0"/>
              </a:rPr>
              <a:t> </a:t>
            </a:r>
            <a:r>
              <a:rPr lang="ru-RU" sz="3200" b="1" i="1" dirty="0" err="1" smtClean="0">
                <a:solidFill>
                  <a:schemeClr val="bg1"/>
                </a:solidFill>
                <a:latin typeface="Times New Roman" panose="02020603050405020304" pitchFamily="18" charset="0"/>
                <a:ea typeface="Calibri"/>
                <a:cs typeface="Times New Roman" panose="02020603050405020304" pitchFamily="18" charset="0"/>
              </a:rPr>
              <a:t>the</a:t>
            </a:r>
            <a:r>
              <a:rPr lang="ru-RU" sz="3200" b="1" i="1" dirty="0" smtClean="0">
                <a:solidFill>
                  <a:schemeClr val="bg1"/>
                </a:solidFill>
                <a:latin typeface="Times New Roman" panose="02020603050405020304" pitchFamily="18" charset="0"/>
                <a:ea typeface="Calibri"/>
                <a:cs typeface="Times New Roman" panose="02020603050405020304" pitchFamily="18" charset="0"/>
              </a:rPr>
              <a:t> </a:t>
            </a:r>
            <a:r>
              <a:rPr lang="en-US" sz="3200" b="1" i="1" dirty="0" smtClean="0">
                <a:solidFill>
                  <a:schemeClr val="bg1"/>
                </a:solidFill>
                <a:latin typeface="Times New Roman" panose="02020603050405020304" pitchFamily="18" charset="0"/>
                <a:ea typeface="Calibri"/>
                <a:cs typeface="Times New Roman" panose="02020603050405020304" pitchFamily="18" charset="0"/>
              </a:rPr>
              <a:t>presidential </a:t>
            </a:r>
            <a:r>
              <a:rPr lang="ru-RU" sz="3200" b="1" i="1" dirty="0" err="1" smtClean="0">
                <a:solidFill>
                  <a:schemeClr val="bg1"/>
                </a:solidFill>
                <a:latin typeface="Times New Roman" panose="02020603050405020304" pitchFamily="18" charset="0"/>
                <a:ea typeface="Calibri"/>
                <a:cs typeface="Times New Roman" panose="02020603050405020304" pitchFamily="18" charset="0"/>
              </a:rPr>
              <a:t>elections</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From</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the</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total</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number</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of</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voters</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they</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represent</a:t>
            </a:r>
            <a:r>
              <a:rPr lang="ru-RU" sz="3200" dirty="0" smtClean="0">
                <a:solidFill>
                  <a:schemeClr val="bg1"/>
                </a:solidFill>
                <a:latin typeface="Times New Roman" panose="02020603050405020304" pitchFamily="18" charset="0"/>
                <a:ea typeface="Calibri"/>
                <a:cs typeface="Times New Roman" panose="02020603050405020304" pitchFamily="18" charset="0"/>
              </a:rPr>
              <a:t> </a:t>
            </a:r>
            <a:r>
              <a:rPr lang="ru-RU" sz="3200" dirty="0" err="1" smtClean="0">
                <a:solidFill>
                  <a:schemeClr val="bg1"/>
                </a:solidFill>
                <a:latin typeface="Times New Roman" panose="02020603050405020304" pitchFamily="18" charset="0"/>
                <a:ea typeface="Calibri"/>
                <a:cs typeface="Times New Roman" panose="02020603050405020304" pitchFamily="18" charset="0"/>
              </a:rPr>
              <a:t>only</a:t>
            </a:r>
            <a:r>
              <a:rPr lang="ru-RU" sz="3200" dirty="0" smtClean="0">
                <a:solidFill>
                  <a:schemeClr val="bg1"/>
                </a:solidFill>
                <a:latin typeface="Times New Roman" panose="02020603050405020304" pitchFamily="18" charset="0"/>
                <a:ea typeface="Calibri"/>
                <a:cs typeface="Times New Roman" panose="02020603050405020304" pitchFamily="18" charset="0"/>
              </a:rPr>
              <a:t> 10.07 </a:t>
            </a:r>
            <a:r>
              <a:rPr lang="ru-RU" sz="3200" dirty="0" err="1" smtClean="0">
                <a:solidFill>
                  <a:schemeClr val="bg1"/>
                </a:solidFill>
                <a:latin typeface="Times New Roman" panose="02020603050405020304" pitchFamily="18" charset="0"/>
                <a:ea typeface="Calibri"/>
                <a:cs typeface="Times New Roman" panose="02020603050405020304" pitchFamily="18" charset="0"/>
              </a:rPr>
              <a:t>percent</a:t>
            </a:r>
            <a:r>
              <a:rPr lang="ru-RU" sz="3200" dirty="0" smtClean="0">
                <a:solidFill>
                  <a:schemeClr val="bg1"/>
                </a:solidFill>
                <a:latin typeface="Times New Roman" panose="02020603050405020304" pitchFamily="18" charset="0"/>
                <a:ea typeface="Calibri"/>
                <a:cs typeface="Times New Roman" panose="02020603050405020304" pitchFamily="18" charset="0"/>
              </a:rPr>
              <a:t>;</a:t>
            </a:r>
          </a:p>
          <a:p>
            <a:pPr lvl="0" algn="just">
              <a:lnSpc>
                <a:spcPct val="150000"/>
              </a:lnSpc>
              <a:buFont typeface="Wingdings"/>
              <a:buChar char=""/>
            </a:pPr>
            <a:r>
              <a:rPr lang="en-US" sz="3200" dirty="0" smtClean="0">
                <a:solidFill>
                  <a:schemeClr val="bg1"/>
                </a:solidFill>
                <a:latin typeface="Times New Roman" panose="02020603050405020304" pitchFamily="18" charset="0"/>
                <a:ea typeface="Calibri"/>
                <a:cs typeface="Times New Roman" panose="02020603050405020304" pitchFamily="18" charset="0"/>
              </a:rPr>
              <a:t>According to </a:t>
            </a:r>
            <a:r>
              <a:rPr lang="en-US" sz="3200" b="1" i="1" dirty="0" smtClean="0">
                <a:solidFill>
                  <a:schemeClr val="bg1"/>
                </a:solidFill>
                <a:latin typeface="Times New Roman" panose="02020603050405020304" pitchFamily="18" charset="0"/>
                <a:ea typeface="Calibri"/>
                <a:cs typeface="Times New Roman" panose="02020603050405020304" pitchFamily="18" charset="0"/>
              </a:rPr>
              <a:t>the Barometer of Public Opinion 2016 </a:t>
            </a:r>
            <a:r>
              <a:rPr lang="en-US" sz="3200" b="1" dirty="0" smtClean="0">
                <a:solidFill>
                  <a:schemeClr val="bg1"/>
                </a:solidFill>
                <a:latin typeface="Times New Roman" panose="02020603050405020304" pitchFamily="18" charset="0"/>
                <a:ea typeface="Calibri"/>
                <a:cs typeface="Times New Roman" panose="02020603050405020304" pitchFamily="18" charset="0"/>
              </a:rPr>
              <a:t>(85,9%)</a:t>
            </a:r>
            <a:r>
              <a:rPr lang="en-US" sz="3200" dirty="0" smtClean="0">
                <a:solidFill>
                  <a:schemeClr val="bg1"/>
                </a:solidFill>
                <a:latin typeface="Times New Roman" panose="02020603050405020304" pitchFamily="18" charset="0"/>
                <a:ea typeface="Calibri"/>
                <a:cs typeface="Times New Roman" panose="02020603050405020304" pitchFamily="18" charset="0"/>
              </a:rPr>
              <a:t> population consider that the country  moving towards wrong direction. Young generation supports representatives of pro-European vector.</a:t>
            </a:r>
            <a:endParaRPr lang="ru-RU" sz="3200" dirty="0" smtClean="0">
              <a:solidFill>
                <a:schemeClr val="bg1"/>
              </a:solidFill>
              <a:latin typeface="Times New Roman" panose="02020603050405020304" pitchFamily="18" charset="0"/>
              <a:ea typeface="Calibri"/>
              <a:cs typeface="Times New Roman" panose="02020603050405020304" pitchFamily="18" charset="0"/>
            </a:endParaRPr>
          </a:p>
          <a:p>
            <a:endParaRPr lang="ru-RU" dirty="0"/>
          </a:p>
        </p:txBody>
      </p:sp>
    </p:spTree>
    <p:extLst>
      <p:ext uri="{BB962C8B-B14F-4D97-AF65-F5344CB8AC3E}">
        <p14:creationId xmlns:p14="http://schemas.microsoft.com/office/powerpoint/2010/main" val="2853351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07080" y="374900"/>
            <a:ext cx="7932425" cy="1143000"/>
          </a:xfrm>
        </p:spPr>
        <p:txBody>
          <a:bodyPr>
            <a:normAutofit fontScale="90000"/>
          </a:bodyPr>
          <a:lstStyle/>
          <a:p>
            <a:pPr algn="ctr">
              <a:lnSpc>
                <a:spcPct val="150000"/>
              </a:lnSpc>
              <a:spcAft>
                <a:spcPts val="0"/>
              </a:spcAft>
            </a:pP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en-US" sz="2800" b="1" dirty="0" smtClean="0">
                <a:latin typeface="Times New Roman"/>
                <a:ea typeface="Calibri"/>
                <a:cs typeface="Times New Roman"/>
              </a:rPr>
              <a:t>CRISIS IN THE EU</a:t>
            </a:r>
            <a:r>
              <a:rPr lang="ru-RU" sz="2400" dirty="0" smtClean="0">
                <a:ea typeface="Calibri"/>
                <a:cs typeface="Times New Roman"/>
              </a:rPr>
              <a:t/>
            </a:r>
            <a:br>
              <a:rPr lang="ru-RU" sz="2400" dirty="0" smtClean="0">
                <a:ea typeface="Calibri"/>
                <a:cs typeface="Times New Roman"/>
              </a:rPr>
            </a:br>
            <a:r>
              <a:rPr lang="ru-RU" sz="2800" dirty="0">
                <a:ea typeface="Calibri"/>
                <a:cs typeface="Times New Roman"/>
              </a:rPr>
              <a:t/>
            </a:r>
            <a:br>
              <a:rPr lang="ru-RU" sz="2800" dirty="0">
                <a:ea typeface="Calibri"/>
                <a:cs typeface="Times New Roman"/>
              </a:rPr>
            </a:b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059785" y="1138425"/>
            <a:ext cx="7940660" cy="5344675"/>
          </a:xfrm>
        </p:spPr>
        <p:txBody>
          <a:bodyPr>
            <a:normAutofit fontScale="77500" lnSpcReduction="20000"/>
          </a:bodyPr>
          <a:lstStyle/>
          <a:p>
            <a:pPr marL="0" indent="0">
              <a:buNone/>
            </a:pPr>
            <a:r>
              <a:rPr lang="ru-RU" sz="3200" dirty="0">
                <a:solidFill>
                  <a:schemeClr val="bg1"/>
                </a:solidFill>
                <a:latin typeface="Times New Roman" panose="02020603050405020304" pitchFamily="18" charset="0"/>
                <a:cs typeface="Times New Roman" panose="02020603050405020304" pitchFamily="18" charset="0"/>
              </a:rPr>
              <a:t> </a:t>
            </a:r>
            <a:r>
              <a:rPr lang="ru-RU" sz="3200" dirty="0" smtClean="0">
                <a:solidFill>
                  <a:schemeClr val="bg1"/>
                </a:solidFill>
                <a:latin typeface="Times New Roman" panose="02020603050405020304" pitchFamily="18" charset="0"/>
                <a:cs typeface="Times New Roman" panose="02020603050405020304" pitchFamily="18" charset="0"/>
              </a:rPr>
              <a:t>- </a:t>
            </a:r>
            <a:r>
              <a:rPr lang="en-US" b="1" dirty="0" smtClean="0">
                <a:solidFill>
                  <a:schemeClr val="bg1"/>
                </a:solidFill>
              </a:rPr>
              <a:t>The </a:t>
            </a:r>
            <a:r>
              <a:rPr lang="en-US" b="1" dirty="0">
                <a:solidFill>
                  <a:schemeClr val="bg1"/>
                </a:solidFill>
              </a:rPr>
              <a:t>increasing </a:t>
            </a:r>
            <a:r>
              <a:rPr lang="en-US" b="1" dirty="0" err="1">
                <a:solidFill>
                  <a:schemeClr val="bg1"/>
                </a:solidFill>
              </a:rPr>
              <a:t>Euroscepticism</a:t>
            </a:r>
            <a:r>
              <a:rPr lang="en-US" b="1" dirty="0">
                <a:solidFill>
                  <a:schemeClr val="bg1"/>
                </a:solidFill>
              </a:rPr>
              <a:t> in European countries</a:t>
            </a:r>
          </a:p>
          <a:p>
            <a:pPr marL="0" indent="0">
              <a:buNone/>
            </a:pPr>
            <a:r>
              <a:rPr lang="en-US" dirty="0">
                <a:solidFill>
                  <a:schemeClr val="bg1"/>
                </a:solidFill>
              </a:rPr>
              <a:t>Since the beginning of the euro crisis, trust in the European Union has fallen </a:t>
            </a:r>
            <a:endParaRPr lang="ru-RU" dirty="0" smtClean="0">
              <a:solidFill>
                <a:schemeClr val="bg1"/>
              </a:solidFill>
            </a:endParaRPr>
          </a:p>
          <a:p>
            <a:r>
              <a:rPr lang="en-US" dirty="0" smtClean="0">
                <a:solidFill>
                  <a:schemeClr val="bg1"/>
                </a:solidFill>
              </a:rPr>
              <a:t>from +</a:t>
            </a:r>
            <a:r>
              <a:rPr lang="en-US" dirty="0">
                <a:solidFill>
                  <a:schemeClr val="bg1"/>
                </a:solidFill>
              </a:rPr>
              <a:t>10 to -22 </a:t>
            </a:r>
            <a:r>
              <a:rPr lang="ru-RU" dirty="0" smtClean="0">
                <a:solidFill>
                  <a:schemeClr val="bg1"/>
                </a:solidFill>
              </a:rPr>
              <a:t>% </a:t>
            </a:r>
            <a:r>
              <a:rPr lang="en-US" dirty="0" smtClean="0">
                <a:solidFill>
                  <a:schemeClr val="bg1"/>
                </a:solidFill>
              </a:rPr>
              <a:t>in </a:t>
            </a:r>
            <a:r>
              <a:rPr lang="en-US" dirty="0">
                <a:solidFill>
                  <a:schemeClr val="bg1"/>
                </a:solidFill>
              </a:rPr>
              <a:t>France, </a:t>
            </a:r>
            <a:endParaRPr lang="ru-RU" dirty="0" smtClean="0">
              <a:solidFill>
                <a:schemeClr val="bg1"/>
              </a:solidFill>
            </a:endParaRPr>
          </a:p>
          <a:p>
            <a:r>
              <a:rPr lang="en-US" dirty="0" smtClean="0">
                <a:solidFill>
                  <a:schemeClr val="bg1"/>
                </a:solidFill>
              </a:rPr>
              <a:t>from </a:t>
            </a:r>
            <a:r>
              <a:rPr lang="en-US" dirty="0">
                <a:solidFill>
                  <a:schemeClr val="bg1"/>
                </a:solidFill>
              </a:rPr>
              <a:t>+20 to -29 </a:t>
            </a:r>
            <a:r>
              <a:rPr lang="ru-RU" dirty="0" smtClean="0">
                <a:solidFill>
                  <a:schemeClr val="bg1"/>
                </a:solidFill>
              </a:rPr>
              <a:t>% </a:t>
            </a:r>
            <a:r>
              <a:rPr lang="en-US" dirty="0" smtClean="0">
                <a:solidFill>
                  <a:schemeClr val="bg1"/>
                </a:solidFill>
              </a:rPr>
              <a:t>in </a:t>
            </a:r>
            <a:r>
              <a:rPr lang="en-US" dirty="0">
                <a:solidFill>
                  <a:schemeClr val="bg1"/>
                </a:solidFill>
              </a:rPr>
              <a:t>Germany, </a:t>
            </a:r>
            <a:endParaRPr lang="ru-RU" dirty="0" smtClean="0">
              <a:solidFill>
                <a:schemeClr val="bg1"/>
              </a:solidFill>
            </a:endParaRPr>
          </a:p>
          <a:p>
            <a:r>
              <a:rPr lang="en-US" dirty="0" smtClean="0">
                <a:solidFill>
                  <a:schemeClr val="bg1"/>
                </a:solidFill>
              </a:rPr>
              <a:t>from </a:t>
            </a:r>
            <a:r>
              <a:rPr lang="en-US" dirty="0">
                <a:solidFill>
                  <a:schemeClr val="bg1"/>
                </a:solidFill>
              </a:rPr>
              <a:t>+30 to -22 </a:t>
            </a:r>
            <a:r>
              <a:rPr lang="ru-RU" dirty="0" smtClean="0">
                <a:solidFill>
                  <a:schemeClr val="bg1"/>
                </a:solidFill>
              </a:rPr>
              <a:t>% </a:t>
            </a:r>
            <a:r>
              <a:rPr lang="en-US" dirty="0" smtClean="0">
                <a:solidFill>
                  <a:schemeClr val="bg1"/>
                </a:solidFill>
              </a:rPr>
              <a:t>in </a:t>
            </a:r>
            <a:r>
              <a:rPr lang="en-US" dirty="0">
                <a:solidFill>
                  <a:schemeClr val="bg1"/>
                </a:solidFill>
              </a:rPr>
              <a:t>Italy, </a:t>
            </a:r>
            <a:endParaRPr lang="ru-RU" dirty="0" smtClean="0">
              <a:solidFill>
                <a:schemeClr val="bg1"/>
              </a:solidFill>
            </a:endParaRPr>
          </a:p>
          <a:p>
            <a:r>
              <a:rPr lang="en-US" dirty="0" smtClean="0">
                <a:solidFill>
                  <a:schemeClr val="bg1"/>
                </a:solidFill>
              </a:rPr>
              <a:t>from </a:t>
            </a:r>
            <a:r>
              <a:rPr lang="en-US" dirty="0">
                <a:solidFill>
                  <a:schemeClr val="bg1"/>
                </a:solidFill>
              </a:rPr>
              <a:t>+42 to -52 </a:t>
            </a:r>
            <a:r>
              <a:rPr lang="ru-RU" dirty="0" smtClean="0">
                <a:solidFill>
                  <a:schemeClr val="bg1"/>
                </a:solidFill>
              </a:rPr>
              <a:t>% </a:t>
            </a:r>
            <a:r>
              <a:rPr lang="en-US" dirty="0" smtClean="0">
                <a:solidFill>
                  <a:schemeClr val="bg1"/>
                </a:solidFill>
              </a:rPr>
              <a:t>in </a:t>
            </a:r>
            <a:r>
              <a:rPr lang="en-US" dirty="0">
                <a:solidFill>
                  <a:schemeClr val="bg1"/>
                </a:solidFill>
              </a:rPr>
              <a:t>Spain, </a:t>
            </a:r>
            <a:endParaRPr lang="ru-RU" dirty="0" smtClean="0">
              <a:solidFill>
                <a:schemeClr val="bg1"/>
              </a:solidFill>
            </a:endParaRPr>
          </a:p>
          <a:p>
            <a:r>
              <a:rPr lang="en-US" dirty="0" smtClean="0">
                <a:solidFill>
                  <a:schemeClr val="bg1"/>
                </a:solidFill>
              </a:rPr>
              <a:t>from </a:t>
            </a:r>
            <a:r>
              <a:rPr lang="en-US" dirty="0">
                <a:solidFill>
                  <a:schemeClr val="bg1"/>
                </a:solidFill>
              </a:rPr>
              <a:t>+50 to +6 </a:t>
            </a:r>
            <a:r>
              <a:rPr lang="ru-RU" dirty="0" smtClean="0">
                <a:solidFill>
                  <a:schemeClr val="bg1"/>
                </a:solidFill>
              </a:rPr>
              <a:t>% </a:t>
            </a:r>
            <a:r>
              <a:rPr lang="en-US" dirty="0" smtClean="0">
                <a:solidFill>
                  <a:schemeClr val="bg1"/>
                </a:solidFill>
              </a:rPr>
              <a:t>in </a:t>
            </a:r>
            <a:r>
              <a:rPr lang="en-US" dirty="0">
                <a:solidFill>
                  <a:schemeClr val="bg1"/>
                </a:solidFill>
              </a:rPr>
              <a:t>Poland, </a:t>
            </a:r>
            <a:endParaRPr lang="ru-RU" dirty="0" smtClean="0">
              <a:solidFill>
                <a:schemeClr val="bg1"/>
              </a:solidFill>
            </a:endParaRPr>
          </a:p>
          <a:p>
            <a:r>
              <a:rPr lang="en-US" dirty="0" smtClean="0">
                <a:solidFill>
                  <a:schemeClr val="bg1"/>
                </a:solidFill>
              </a:rPr>
              <a:t> </a:t>
            </a:r>
            <a:r>
              <a:rPr lang="en-US" dirty="0">
                <a:solidFill>
                  <a:schemeClr val="bg1"/>
                </a:solidFill>
              </a:rPr>
              <a:t>from -13 to -49 </a:t>
            </a:r>
            <a:r>
              <a:rPr lang="ru-RU" dirty="0" smtClean="0">
                <a:solidFill>
                  <a:schemeClr val="bg1"/>
                </a:solidFill>
              </a:rPr>
              <a:t>% </a:t>
            </a:r>
            <a:r>
              <a:rPr lang="en-US" dirty="0" smtClean="0">
                <a:solidFill>
                  <a:schemeClr val="bg1"/>
                </a:solidFill>
              </a:rPr>
              <a:t>in </a:t>
            </a:r>
            <a:r>
              <a:rPr lang="en-US" dirty="0">
                <a:solidFill>
                  <a:schemeClr val="bg1"/>
                </a:solidFill>
              </a:rPr>
              <a:t>the United Kingdom</a:t>
            </a:r>
            <a:r>
              <a:rPr lang="en-US" dirty="0" smtClean="0">
                <a:solidFill>
                  <a:schemeClr val="bg1"/>
                </a:solidFill>
              </a:rPr>
              <a:t>.</a:t>
            </a:r>
            <a:endParaRPr lang="ru-RU" dirty="0" smtClean="0">
              <a:solidFill>
                <a:schemeClr val="bg1"/>
              </a:solidFill>
            </a:endParaRPr>
          </a:p>
          <a:p>
            <a:pPr marL="0" indent="0">
              <a:buNone/>
            </a:pPr>
            <a:r>
              <a:rPr lang="en-US" dirty="0" smtClean="0">
                <a:solidFill>
                  <a:schemeClr val="bg1"/>
                </a:solidFill>
              </a:rPr>
              <a:t> </a:t>
            </a:r>
            <a:r>
              <a:rPr lang="en-US" dirty="0">
                <a:solidFill>
                  <a:schemeClr val="bg1"/>
                </a:solidFill>
              </a:rPr>
              <a:t>Since the crisis began, citizens in creditor countries have become resistant to taking responsibility for the debts of others without having mechanisms for controlling their spending</a:t>
            </a:r>
            <a:r>
              <a:rPr lang="en-US" dirty="0" smtClean="0">
                <a:solidFill>
                  <a:schemeClr val="bg1"/>
                </a:solidFill>
              </a:rPr>
              <a:t>.</a:t>
            </a:r>
            <a:endParaRPr lang="ru-RU" dirty="0" smtClean="0">
              <a:solidFill>
                <a:schemeClr val="bg1"/>
              </a:solidFill>
            </a:endParaRPr>
          </a:p>
          <a:p>
            <a:pPr marL="0" indent="0">
              <a:buNone/>
            </a:pPr>
            <a:endParaRPr lang="ru-RU" dirty="0" smtClean="0">
              <a:solidFill>
                <a:schemeClr val="bg1"/>
              </a:solidFill>
            </a:endParaRPr>
          </a:p>
          <a:p>
            <a:pPr marL="0" indent="0">
              <a:buNone/>
            </a:pPr>
            <a:r>
              <a:rPr lang="ru-RU" b="1" dirty="0" smtClean="0">
                <a:solidFill>
                  <a:schemeClr val="bg1"/>
                </a:solidFill>
              </a:rPr>
              <a:t>- </a:t>
            </a:r>
            <a:r>
              <a:rPr lang="en-US" b="1" dirty="0" err="1" smtClean="0">
                <a:solidFill>
                  <a:schemeClr val="bg1"/>
                </a:solidFill>
              </a:rPr>
              <a:t>Brexit</a:t>
            </a:r>
            <a:endParaRPr lang="en-US" b="1" dirty="0">
              <a:solidFill>
                <a:schemeClr val="bg1"/>
              </a:solidFill>
            </a:endParaRPr>
          </a:p>
          <a:p>
            <a:pPr marL="0" indent="0">
              <a:buNone/>
            </a:pPr>
            <a:r>
              <a:rPr lang="ru-RU" b="1" dirty="0" smtClean="0">
                <a:solidFill>
                  <a:schemeClr val="bg1"/>
                </a:solidFill>
              </a:rPr>
              <a:t>- </a:t>
            </a:r>
            <a:r>
              <a:rPr lang="en-US" b="1" dirty="0" smtClean="0">
                <a:solidFill>
                  <a:schemeClr val="bg1"/>
                </a:solidFill>
              </a:rPr>
              <a:t>migration </a:t>
            </a:r>
            <a:r>
              <a:rPr lang="en-US" b="1" dirty="0">
                <a:solidFill>
                  <a:schemeClr val="bg1"/>
                </a:solidFill>
              </a:rPr>
              <a:t>problems</a:t>
            </a:r>
          </a:p>
          <a:p>
            <a:pPr marL="0" indent="0">
              <a:buNone/>
            </a:pPr>
            <a:r>
              <a:rPr lang="ru-RU" b="1" dirty="0" smtClean="0">
                <a:solidFill>
                  <a:schemeClr val="bg1"/>
                </a:solidFill>
              </a:rPr>
              <a:t>- </a:t>
            </a:r>
            <a:r>
              <a:rPr lang="en-US" b="1" dirty="0" smtClean="0">
                <a:solidFill>
                  <a:schemeClr val="bg1"/>
                </a:solidFill>
              </a:rPr>
              <a:t>difficulties </a:t>
            </a:r>
            <a:r>
              <a:rPr lang="en-US" b="1" dirty="0">
                <a:solidFill>
                  <a:schemeClr val="bg1"/>
                </a:solidFill>
              </a:rPr>
              <a:t>in the relationships between EU and Turkey.</a:t>
            </a:r>
          </a:p>
          <a:p>
            <a:pPr marL="0" indent="0">
              <a:buNone/>
            </a:pPr>
            <a:endParaRPr lang="en-US" dirty="0">
              <a:solidFill>
                <a:schemeClr val="bg1"/>
              </a:solidFill>
            </a:endParaRPr>
          </a:p>
        </p:txBody>
      </p:sp>
    </p:spTree>
    <p:extLst>
      <p:ext uri="{BB962C8B-B14F-4D97-AF65-F5344CB8AC3E}">
        <p14:creationId xmlns:p14="http://schemas.microsoft.com/office/powerpoint/2010/main" val="781301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EUROPEAN INTEGRATION</a:t>
            </a:r>
            <a:endParaRPr lang="en-US" sz="3200" b="1" dirty="0"/>
          </a:p>
        </p:txBody>
      </p:sp>
      <p:sp>
        <p:nvSpPr>
          <p:cNvPr id="3" name="Content Placeholder 2"/>
          <p:cNvSpPr>
            <a:spLocks noGrp="1"/>
          </p:cNvSpPr>
          <p:nvPr>
            <p:ph idx="1"/>
          </p:nvPr>
        </p:nvSpPr>
        <p:spPr/>
        <p:txBody>
          <a:bodyPr>
            <a:normAutofit lnSpcReduction="10000"/>
          </a:bodyPr>
          <a:lstStyle/>
          <a:p>
            <a:pPr marL="800100" indent="-457200" algn="just">
              <a:buFont typeface="Wingdings" panose="05000000000000000000" pitchFamily="2" charset="2"/>
              <a:buChar char="Ø"/>
            </a:pPr>
            <a:r>
              <a:rPr lang="ru-RU" b="1" dirty="0" err="1">
                <a:latin typeface="Times New Roman"/>
                <a:ea typeface="Times New Roman"/>
              </a:rPr>
              <a:t>The</a:t>
            </a:r>
            <a:r>
              <a:rPr lang="ru-RU" b="1" dirty="0">
                <a:latin typeface="Times New Roman"/>
                <a:ea typeface="Times New Roman"/>
              </a:rPr>
              <a:t> </a:t>
            </a:r>
            <a:r>
              <a:rPr lang="ru-RU" b="1" dirty="0" err="1">
                <a:latin typeface="Times New Roman"/>
                <a:ea typeface="Times New Roman"/>
              </a:rPr>
              <a:t>European</a:t>
            </a:r>
            <a:r>
              <a:rPr lang="ru-RU" b="1" dirty="0">
                <a:latin typeface="Times New Roman"/>
                <a:ea typeface="Times New Roman"/>
              </a:rPr>
              <a:t> </a:t>
            </a:r>
            <a:r>
              <a:rPr lang="ru-RU" b="1" dirty="0" err="1">
                <a:latin typeface="Times New Roman"/>
                <a:ea typeface="Times New Roman"/>
              </a:rPr>
              <a:t>integration</a:t>
            </a:r>
            <a:r>
              <a:rPr lang="ru-RU" b="1" dirty="0">
                <a:latin typeface="Times New Roman"/>
                <a:ea typeface="Times New Roman"/>
              </a:rPr>
              <a:t> </a:t>
            </a:r>
            <a:r>
              <a:rPr lang="ru-RU" dirty="0" err="1">
                <a:latin typeface="Times New Roman"/>
                <a:ea typeface="Times New Roman"/>
              </a:rPr>
              <a:t>is</a:t>
            </a:r>
            <a:r>
              <a:rPr lang="ru-RU" dirty="0">
                <a:latin typeface="Times New Roman"/>
                <a:ea typeface="Times New Roman"/>
              </a:rPr>
              <a:t> </a:t>
            </a:r>
            <a:r>
              <a:rPr lang="en-US" dirty="0">
                <a:latin typeface="Times New Roman"/>
                <a:ea typeface="Times New Roman"/>
              </a:rPr>
              <a:t>the</a:t>
            </a:r>
            <a:r>
              <a:rPr lang="ru-RU" dirty="0">
                <a:latin typeface="Times New Roman"/>
                <a:ea typeface="Times New Roman"/>
              </a:rPr>
              <a:t> </a:t>
            </a:r>
            <a:r>
              <a:rPr lang="ru-RU" dirty="0" err="1">
                <a:latin typeface="Times New Roman"/>
                <a:ea typeface="Times New Roman"/>
              </a:rPr>
              <a:t>strategic</a:t>
            </a:r>
            <a:r>
              <a:rPr lang="ru-RU" dirty="0">
                <a:latin typeface="Times New Roman"/>
                <a:ea typeface="Times New Roman"/>
              </a:rPr>
              <a:t> </a:t>
            </a:r>
            <a:r>
              <a:rPr lang="ru-RU" dirty="0" err="1">
                <a:latin typeface="Times New Roman"/>
                <a:ea typeface="Times New Roman"/>
              </a:rPr>
              <a:t>objective</a:t>
            </a:r>
            <a:r>
              <a:rPr lang="ru-RU" dirty="0">
                <a:latin typeface="Times New Roman"/>
                <a:ea typeface="Times New Roman"/>
              </a:rPr>
              <a:t> </a:t>
            </a:r>
            <a:r>
              <a:rPr lang="ru-RU" dirty="0" err="1">
                <a:latin typeface="Times New Roman"/>
                <a:ea typeface="Times New Roman"/>
              </a:rPr>
              <a:t>of</a:t>
            </a:r>
            <a:r>
              <a:rPr lang="ru-RU" dirty="0">
                <a:latin typeface="Times New Roman"/>
                <a:ea typeface="Times New Roman"/>
              </a:rPr>
              <a:t> </a:t>
            </a:r>
            <a:r>
              <a:rPr lang="ru-RU" dirty="0" err="1">
                <a:latin typeface="Times New Roman"/>
                <a:ea typeface="Times New Roman"/>
              </a:rPr>
              <a:t>the</a:t>
            </a:r>
            <a:r>
              <a:rPr lang="ru-RU" dirty="0">
                <a:latin typeface="Times New Roman"/>
                <a:ea typeface="Times New Roman"/>
              </a:rPr>
              <a:t> </a:t>
            </a:r>
            <a:r>
              <a:rPr lang="ru-RU" dirty="0" err="1">
                <a:latin typeface="Times New Roman"/>
                <a:ea typeface="Times New Roman"/>
              </a:rPr>
              <a:t>foreign</a:t>
            </a:r>
            <a:r>
              <a:rPr lang="ru-RU" dirty="0">
                <a:latin typeface="Times New Roman"/>
                <a:ea typeface="Times New Roman"/>
              </a:rPr>
              <a:t> </a:t>
            </a:r>
            <a:r>
              <a:rPr lang="ru-RU" dirty="0" err="1">
                <a:latin typeface="Times New Roman"/>
                <a:ea typeface="Times New Roman"/>
              </a:rPr>
              <a:t>and</a:t>
            </a:r>
            <a:r>
              <a:rPr lang="ru-RU" dirty="0">
                <a:latin typeface="Times New Roman"/>
                <a:ea typeface="Times New Roman"/>
              </a:rPr>
              <a:t> </a:t>
            </a:r>
            <a:r>
              <a:rPr lang="ru-RU" dirty="0" err="1">
                <a:latin typeface="Times New Roman"/>
                <a:ea typeface="Times New Roman"/>
              </a:rPr>
              <a:t>domestic</a:t>
            </a:r>
            <a:r>
              <a:rPr lang="ru-RU" dirty="0">
                <a:latin typeface="Times New Roman"/>
                <a:ea typeface="Times New Roman"/>
              </a:rPr>
              <a:t> </a:t>
            </a:r>
            <a:r>
              <a:rPr lang="ru-RU" dirty="0" err="1">
                <a:latin typeface="Times New Roman"/>
                <a:ea typeface="Times New Roman"/>
              </a:rPr>
              <a:t>policy</a:t>
            </a:r>
            <a:r>
              <a:rPr lang="ru-RU" dirty="0">
                <a:latin typeface="Times New Roman"/>
                <a:ea typeface="Times New Roman"/>
              </a:rPr>
              <a:t> </a:t>
            </a:r>
            <a:r>
              <a:rPr lang="ru-RU" dirty="0" err="1">
                <a:latin typeface="Times New Roman"/>
                <a:ea typeface="Times New Roman"/>
              </a:rPr>
              <a:t>of</a:t>
            </a:r>
            <a:r>
              <a:rPr lang="ru-RU" dirty="0">
                <a:latin typeface="Times New Roman"/>
                <a:ea typeface="Times New Roman"/>
              </a:rPr>
              <a:t> </a:t>
            </a:r>
            <a:r>
              <a:rPr lang="ru-RU" dirty="0" err="1">
                <a:latin typeface="Times New Roman"/>
                <a:ea typeface="Times New Roman"/>
              </a:rPr>
              <a:t>the</a:t>
            </a:r>
            <a:r>
              <a:rPr lang="ru-RU" dirty="0">
                <a:latin typeface="Times New Roman"/>
                <a:ea typeface="Times New Roman"/>
              </a:rPr>
              <a:t> </a:t>
            </a:r>
            <a:r>
              <a:rPr lang="ru-RU" dirty="0" err="1">
                <a:latin typeface="Times New Roman"/>
                <a:ea typeface="Times New Roman"/>
              </a:rPr>
              <a:t>Republic</a:t>
            </a:r>
            <a:r>
              <a:rPr lang="ru-RU" dirty="0">
                <a:latin typeface="Times New Roman"/>
                <a:ea typeface="Times New Roman"/>
              </a:rPr>
              <a:t> </a:t>
            </a:r>
            <a:r>
              <a:rPr lang="ru-RU" dirty="0" err="1">
                <a:latin typeface="Times New Roman"/>
                <a:ea typeface="Times New Roman"/>
              </a:rPr>
              <a:t>of</a:t>
            </a:r>
            <a:r>
              <a:rPr lang="ru-RU" dirty="0">
                <a:latin typeface="Times New Roman"/>
                <a:ea typeface="Times New Roman"/>
              </a:rPr>
              <a:t> </a:t>
            </a:r>
            <a:r>
              <a:rPr lang="ru-RU" dirty="0" err="1" smtClean="0">
                <a:latin typeface="Times New Roman"/>
                <a:ea typeface="Times New Roman"/>
              </a:rPr>
              <a:t>Moldova</a:t>
            </a:r>
            <a:r>
              <a:rPr lang="ru-RU" dirty="0" smtClean="0">
                <a:latin typeface="Times New Roman"/>
                <a:ea typeface="Times New Roman"/>
              </a:rPr>
              <a:t>.</a:t>
            </a:r>
            <a:endParaRPr lang="en-US" dirty="0" smtClean="0">
              <a:latin typeface="Times New Roman"/>
              <a:ea typeface="Times New Roman"/>
            </a:endParaRPr>
          </a:p>
          <a:p>
            <a:pPr indent="0" algn="just">
              <a:buNone/>
            </a:pPr>
            <a:endParaRPr lang="en-US" dirty="0">
              <a:latin typeface="Times New Roman"/>
              <a:ea typeface="Times New Roman"/>
            </a:endParaRPr>
          </a:p>
          <a:p>
            <a:pPr marL="800100" indent="-457200" algn="just">
              <a:buFont typeface="Wingdings" panose="05000000000000000000" pitchFamily="2" charset="2"/>
              <a:buChar char="Ø"/>
            </a:pPr>
            <a:r>
              <a:rPr lang="ru-RU" dirty="0" err="1" smtClean="0">
                <a:latin typeface="Times New Roman"/>
                <a:ea typeface="Calibri"/>
              </a:rPr>
              <a:t>The</a:t>
            </a:r>
            <a:r>
              <a:rPr lang="ru-RU" dirty="0" smtClean="0">
                <a:latin typeface="Times New Roman"/>
                <a:ea typeface="Calibri"/>
              </a:rPr>
              <a:t> </a:t>
            </a:r>
            <a:r>
              <a:rPr lang="ru-RU" dirty="0">
                <a:latin typeface="Times New Roman"/>
                <a:ea typeface="Calibri"/>
              </a:rPr>
              <a:t>EU </a:t>
            </a:r>
            <a:r>
              <a:rPr lang="ru-RU" dirty="0" err="1">
                <a:latin typeface="Times New Roman"/>
                <a:ea typeface="Calibri"/>
              </a:rPr>
              <a:t>cooperates</a:t>
            </a:r>
            <a:r>
              <a:rPr lang="ru-RU" dirty="0">
                <a:latin typeface="Times New Roman"/>
                <a:ea typeface="Calibri"/>
              </a:rPr>
              <a:t> </a:t>
            </a:r>
            <a:r>
              <a:rPr lang="ru-RU" dirty="0" err="1">
                <a:latin typeface="Times New Roman"/>
                <a:ea typeface="Calibri"/>
              </a:rPr>
              <a:t>with</a:t>
            </a:r>
            <a:r>
              <a:rPr lang="ru-RU" dirty="0">
                <a:latin typeface="Times New Roman"/>
                <a:ea typeface="Calibri"/>
              </a:rPr>
              <a:t> </a:t>
            </a:r>
            <a:r>
              <a:rPr lang="ru-RU" dirty="0" err="1">
                <a:latin typeface="Times New Roman"/>
                <a:ea typeface="Calibri"/>
              </a:rPr>
              <a:t>Moldova</a:t>
            </a:r>
            <a:r>
              <a:rPr lang="ru-RU" dirty="0">
                <a:latin typeface="Times New Roman"/>
                <a:ea typeface="Calibri"/>
              </a:rPr>
              <a:t> </a:t>
            </a:r>
            <a:r>
              <a:rPr lang="ru-RU" dirty="0" err="1">
                <a:latin typeface="Times New Roman"/>
                <a:ea typeface="Calibri"/>
              </a:rPr>
              <a:t>in</a:t>
            </a:r>
            <a:r>
              <a:rPr lang="ru-RU" dirty="0">
                <a:latin typeface="Times New Roman"/>
                <a:ea typeface="Calibri"/>
              </a:rPr>
              <a:t> </a:t>
            </a:r>
            <a:r>
              <a:rPr lang="ru-RU" dirty="0" err="1">
                <a:latin typeface="Times New Roman"/>
                <a:ea typeface="Calibri"/>
              </a:rPr>
              <a:t>the</a:t>
            </a:r>
            <a:r>
              <a:rPr lang="ru-RU" dirty="0">
                <a:latin typeface="Times New Roman"/>
                <a:ea typeface="Calibri"/>
              </a:rPr>
              <a:t> </a:t>
            </a:r>
            <a:r>
              <a:rPr lang="ru-RU" dirty="0" err="1">
                <a:latin typeface="Times New Roman"/>
                <a:ea typeface="Calibri"/>
              </a:rPr>
              <a:t>framework</a:t>
            </a:r>
            <a:r>
              <a:rPr lang="ru-RU" dirty="0">
                <a:latin typeface="Times New Roman"/>
                <a:ea typeface="Calibri"/>
              </a:rPr>
              <a:t> </a:t>
            </a:r>
            <a:r>
              <a:rPr lang="ru-RU" dirty="0" err="1">
                <a:latin typeface="Times New Roman"/>
                <a:ea typeface="Calibri"/>
              </a:rPr>
              <a:t>of</a:t>
            </a:r>
            <a:r>
              <a:rPr lang="ru-RU" dirty="0">
                <a:latin typeface="Times New Roman"/>
                <a:ea typeface="Calibri"/>
              </a:rPr>
              <a:t> </a:t>
            </a:r>
            <a:r>
              <a:rPr lang="ru-RU" dirty="0" err="1">
                <a:latin typeface="Times New Roman"/>
                <a:ea typeface="Calibri"/>
              </a:rPr>
              <a:t>the</a:t>
            </a:r>
            <a:r>
              <a:rPr lang="ru-RU" dirty="0">
                <a:latin typeface="Times New Roman"/>
                <a:ea typeface="Calibri"/>
              </a:rPr>
              <a:t> </a:t>
            </a:r>
            <a:r>
              <a:rPr lang="ru-RU" b="1" i="1" dirty="0" err="1">
                <a:latin typeface="Times New Roman"/>
                <a:ea typeface="Calibri"/>
              </a:rPr>
              <a:t>European</a:t>
            </a:r>
            <a:r>
              <a:rPr lang="ru-RU" b="1" i="1" dirty="0">
                <a:latin typeface="Times New Roman"/>
                <a:ea typeface="Calibri"/>
              </a:rPr>
              <a:t> </a:t>
            </a:r>
            <a:r>
              <a:rPr lang="ru-RU" b="1" i="1" dirty="0" err="1">
                <a:latin typeface="Times New Roman"/>
                <a:ea typeface="Calibri"/>
              </a:rPr>
              <a:t>Neighbourhood</a:t>
            </a:r>
            <a:r>
              <a:rPr lang="ru-RU" b="1" i="1" dirty="0">
                <a:latin typeface="Times New Roman"/>
                <a:ea typeface="Calibri"/>
              </a:rPr>
              <a:t> </a:t>
            </a:r>
            <a:r>
              <a:rPr lang="ru-RU" b="1" i="1" dirty="0" err="1">
                <a:latin typeface="Times New Roman"/>
                <a:ea typeface="Calibri"/>
              </a:rPr>
              <a:t>Policy</a:t>
            </a:r>
            <a:r>
              <a:rPr lang="ru-RU" b="1" dirty="0">
                <a:latin typeface="Times New Roman"/>
                <a:ea typeface="Calibri"/>
              </a:rPr>
              <a:t> </a:t>
            </a:r>
            <a:r>
              <a:rPr lang="ru-RU" dirty="0" err="1">
                <a:latin typeface="Times New Roman"/>
                <a:ea typeface="Calibri"/>
              </a:rPr>
              <a:t>and</a:t>
            </a:r>
            <a:r>
              <a:rPr lang="ru-RU" dirty="0">
                <a:latin typeface="Times New Roman"/>
                <a:ea typeface="Calibri"/>
              </a:rPr>
              <a:t> </a:t>
            </a:r>
            <a:r>
              <a:rPr lang="ru-RU" dirty="0" err="1">
                <a:latin typeface="Times New Roman"/>
                <a:ea typeface="Calibri"/>
              </a:rPr>
              <a:t>its</a:t>
            </a:r>
            <a:r>
              <a:rPr lang="ru-RU" dirty="0">
                <a:latin typeface="Times New Roman"/>
                <a:ea typeface="Calibri"/>
              </a:rPr>
              <a:t> </a:t>
            </a:r>
            <a:r>
              <a:rPr lang="ru-RU" dirty="0" err="1">
                <a:latin typeface="Times New Roman"/>
                <a:ea typeface="Calibri"/>
              </a:rPr>
              <a:t>eastern</a:t>
            </a:r>
            <a:r>
              <a:rPr lang="ru-RU" dirty="0">
                <a:latin typeface="Times New Roman"/>
                <a:ea typeface="Calibri"/>
              </a:rPr>
              <a:t> </a:t>
            </a:r>
            <a:r>
              <a:rPr lang="ru-RU" dirty="0" err="1">
                <a:latin typeface="Times New Roman"/>
                <a:ea typeface="Calibri"/>
              </a:rPr>
              <a:t>regional</a:t>
            </a:r>
            <a:r>
              <a:rPr lang="ru-RU" dirty="0">
                <a:latin typeface="Times New Roman"/>
                <a:ea typeface="Calibri"/>
              </a:rPr>
              <a:t> </a:t>
            </a:r>
            <a:r>
              <a:rPr lang="ru-RU" dirty="0" err="1">
                <a:latin typeface="Times New Roman"/>
                <a:ea typeface="Calibri"/>
              </a:rPr>
              <a:t>dimension</a:t>
            </a:r>
            <a:r>
              <a:rPr lang="ru-RU" dirty="0">
                <a:latin typeface="Times New Roman"/>
                <a:ea typeface="Calibri"/>
              </a:rPr>
              <a:t>, </a:t>
            </a:r>
            <a:r>
              <a:rPr lang="ru-RU" dirty="0" err="1">
                <a:latin typeface="Times New Roman"/>
                <a:ea typeface="Calibri"/>
              </a:rPr>
              <a:t>the</a:t>
            </a:r>
            <a:r>
              <a:rPr lang="ru-RU" dirty="0">
                <a:latin typeface="Times New Roman"/>
                <a:ea typeface="Calibri"/>
              </a:rPr>
              <a:t> </a:t>
            </a:r>
            <a:r>
              <a:rPr lang="ru-RU" b="1" i="1" dirty="0" err="1">
                <a:latin typeface="Times New Roman"/>
                <a:ea typeface="Calibri"/>
              </a:rPr>
              <a:t>Eastern</a:t>
            </a:r>
            <a:r>
              <a:rPr lang="ru-RU" b="1" i="1" dirty="0">
                <a:latin typeface="Times New Roman"/>
                <a:ea typeface="Calibri"/>
              </a:rPr>
              <a:t> </a:t>
            </a:r>
            <a:r>
              <a:rPr lang="ru-RU" b="1" i="1" dirty="0" err="1">
                <a:latin typeface="Times New Roman"/>
                <a:ea typeface="Calibri"/>
              </a:rPr>
              <a:t>Partnership</a:t>
            </a:r>
            <a:r>
              <a:rPr lang="ru-RU" dirty="0">
                <a:latin typeface="Times New Roman"/>
                <a:ea typeface="Calibri"/>
              </a:rPr>
              <a:t>. </a:t>
            </a:r>
            <a:r>
              <a:rPr lang="ru-RU" dirty="0" err="1">
                <a:latin typeface="Times New Roman"/>
                <a:ea typeface="Calibri"/>
              </a:rPr>
              <a:t>The</a:t>
            </a:r>
            <a:r>
              <a:rPr lang="ru-RU" dirty="0">
                <a:latin typeface="Times New Roman"/>
                <a:ea typeface="Calibri"/>
              </a:rPr>
              <a:t> </a:t>
            </a:r>
            <a:r>
              <a:rPr lang="ru-RU" dirty="0" err="1">
                <a:latin typeface="Times New Roman"/>
                <a:ea typeface="Calibri"/>
              </a:rPr>
              <a:t>key</a:t>
            </a:r>
            <a:r>
              <a:rPr lang="ru-RU" dirty="0">
                <a:latin typeface="Times New Roman"/>
                <a:ea typeface="Calibri"/>
              </a:rPr>
              <a:t> </a:t>
            </a:r>
            <a:r>
              <a:rPr lang="ru-RU" dirty="0" err="1">
                <a:latin typeface="Times New Roman"/>
                <a:ea typeface="Calibri"/>
              </a:rPr>
              <a:t>goal</a:t>
            </a:r>
            <a:r>
              <a:rPr lang="ru-RU" dirty="0">
                <a:latin typeface="Times New Roman"/>
                <a:ea typeface="Calibri"/>
              </a:rPr>
              <a:t> </a:t>
            </a:r>
            <a:r>
              <a:rPr lang="ru-RU" dirty="0" err="1">
                <a:latin typeface="Times New Roman"/>
                <a:ea typeface="Calibri"/>
              </a:rPr>
              <a:t>is</a:t>
            </a:r>
            <a:r>
              <a:rPr lang="ru-RU" dirty="0">
                <a:latin typeface="Times New Roman"/>
                <a:ea typeface="Calibri"/>
              </a:rPr>
              <a:t> </a:t>
            </a:r>
            <a:r>
              <a:rPr lang="ru-RU" dirty="0" err="1">
                <a:latin typeface="Times New Roman"/>
                <a:ea typeface="Calibri"/>
              </a:rPr>
              <a:t>to</a:t>
            </a:r>
            <a:r>
              <a:rPr lang="ru-RU" dirty="0">
                <a:latin typeface="Times New Roman"/>
                <a:ea typeface="Calibri"/>
              </a:rPr>
              <a:t> </a:t>
            </a:r>
            <a:r>
              <a:rPr lang="ru-RU" dirty="0" err="1">
                <a:latin typeface="Times New Roman"/>
                <a:ea typeface="Calibri"/>
              </a:rPr>
              <a:t>bring</a:t>
            </a:r>
            <a:r>
              <a:rPr lang="ru-RU" dirty="0">
                <a:latin typeface="Times New Roman"/>
                <a:ea typeface="Calibri"/>
              </a:rPr>
              <a:t> </a:t>
            </a:r>
            <a:r>
              <a:rPr lang="ru-RU" dirty="0" err="1">
                <a:latin typeface="Times New Roman"/>
                <a:ea typeface="Calibri"/>
              </a:rPr>
              <a:t>Moldova</a:t>
            </a:r>
            <a:r>
              <a:rPr lang="ru-RU" dirty="0">
                <a:latin typeface="Times New Roman"/>
                <a:ea typeface="Calibri"/>
              </a:rPr>
              <a:t> </a:t>
            </a:r>
            <a:r>
              <a:rPr lang="ru-RU" dirty="0" err="1">
                <a:latin typeface="Times New Roman"/>
                <a:ea typeface="Calibri"/>
              </a:rPr>
              <a:t>closer</a:t>
            </a:r>
            <a:r>
              <a:rPr lang="ru-RU" dirty="0">
                <a:latin typeface="Times New Roman"/>
                <a:ea typeface="Calibri"/>
              </a:rPr>
              <a:t> </a:t>
            </a:r>
            <a:r>
              <a:rPr lang="ru-RU" dirty="0" err="1">
                <a:latin typeface="Times New Roman"/>
                <a:ea typeface="Calibri"/>
              </a:rPr>
              <a:t>to</a:t>
            </a:r>
            <a:r>
              <a:rPr lang="ru-RU" dirty="0">
                <a:latin typeface="Times New Roman"/>
                <a:ea typeface="Calibri"/>
              </a:rPr>
              <a:t> </a:t>
            </a:r>
            <a:r>
              <a:rPr lang="ru-RU" dirty="0" err="1">
                <a:latin typeface="Times New Roman"/>
                <a:ea typeface="Calibri"/>
              </a:rPr>
              <a:t>the</a:t>
            </a:r>
            <a:r>
              <a:rPr lang="ru-RU" dirty="0">
                <a:latin typeface="Times New Roman"/>
                <a:ea typeface="Calibri"/>
              </a:rPr>
              <a:t> EU. </a:t>
            </a:r>
            <a:endParaRPr lang="en-US" dirty="0" smtClean="0">
              <a:latin typeface="Times New Roman"/>
              <a:ea typeface="Times New Roman"/>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07080" y="374900"/>
            <a:ext cx="7932425" cy="1143000"/>
          </a:xfrm>
        </p:spPr>
        <p:txBody>
          <a:bodyPr>
            <a:normAutofit fontScale="90000"/>
          </a:bodyPr>
          <a:lstStyle/>
          <a:p>
            <a:pPr algn="ctr">
              <a:lnSpc>
                <a:spcPct val="150000"/>
              </a:lnSpc>
              <a:spcAft>
                <a:spcPts val="0"/>
              </a:spcAft>
            </a:pP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en-US" sz="3200" b="1" dirty="0" smtClean="0">
                <a:latin typeface="Times New Roman"/>
                <a:ea typeface="Calibri"/>
                <a:cs typeface="Times New Roman"/>
              </a:rPr>
              <a:t>RECOMMENDATIONS</a:t>
            </a:r>
            <a:r>
              <a:rPr lang="ru-RU" sz="2400" dirty="0" smtClean="0">
                <a:ea typeface="Calibri"/>
                <a:cs typeface="Times New Roman"/>
              </a:rPr>
              <a:t/>
            </a:r>
            <a:br>
              <a:rPr lang="ru-RU" sz="2400" dirty="0" smtClean="0">
                <a:ea typeface="Calibri"/>
                <a:cs typeface="Times New Roman"/>
              </a:rPr>
            </a:br>
            <a:r>
              <a:rPr lang="ru-RU" sz="2800" dirty="0">
                <a:ea typeface="Calibri"/>
                <a:cs typeface="Times New Roman"/>
              </a:rPr>
              <a:t/>
            </a:r>
            <a:br>
              <a:rPr lang="ru-RU" sz="2800" dirty="0">
                <a:ea typeface="Calibri"/>
                <a:cs typeface="Times New Roman"/>
              </a:rPr>
            </a:b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059785" y="1443835"/>
            <a:ext cx="7940660" cy="5039265"/>
          </a:xfrm>
        </p:spPr>
        <p:txBody>
          <a:bodyPr>
            <a:normAutofit/>
          </a:bodyPr>
          <a:lstStyle/>
          <a:p>
            <a:pPr marL="0" indent="352425" algn="just">
              <a:buFontTx/>
              <a:buChar char="-"/>
            </a:pPr>
            <a:r>
              <a:rPr lang="en-US" dirty="0" smtClean="0">
                <a:solidFill>
                  <a:schemeClr val="bg1"/>
                </a:solidFill>
                <a:latin typeface="Times New Roman" panose="02020603050405020304" pitchFamily="18" charset="0"/>
                <a:cs typeface="Times New Roman" panose="02020603050405020304" pitchFamily="18" charset="0"/>
              </a:rPr>
              <a:t>to </a:t>
            </a:r>
            <a:r>
              <a:rPr lang="en-US" dirty="0">
                <a:solidFill>
                  <a:schemeClr val="bg1"/>
                </a:solidFill>
                <a:latin typeface="Times New Roman" panose="02020603050405020304" pitchFamily="18" charset="0"/>
                <a:cs typeface="Times New Roman" panose="02020603050405020304" pitchFamily="18" charset="0"/>
              </a:rPr>
              <a:t>strengthen cooperation with EU and perform the obligations</a:t>
            </a:r>
            <a:r>
              <a:rPr lang="en-US" dirty="0" smtClean="0">
                <a:solidFill>
                  <a:schemeClr val="bg1"/>
                </a:solidFill>
                <a:latin typeface="Times New Roman" panose="02020603050405020304" pitchFamily="18" charset="0"/>
                <a:cs typeface="Times New Roman" panose="02020603050405020304" pitchFamily="18" charset="0"/>
              </a:rPr>
              <a:t>;</a:t>
            </a:r>
            <a:endParaRPr lang="ru-RU" dirty="0" smtClean="0">
              <a:solidFill>
                <a:schemeClr val="bg1"/>
              </a:solidFill>
              <a:latin typeface="Times New Roman" panose="02020603050405020304" pitchFamily="18" charset="0"/>
              <a:cs typeface="Times New Roman" panose="02020603050405020304" pitchFamily="18" charset="0"/>
            </a:endParaRPr>
          </a:p>
          <a:p>
            <a:pPr marL="0" indent="352425" algn="just">
              <a:buFontTx/>
              <a:buChar char="-"/>
            </a:pPr>
            <a:r>
              <a:rPr lang="en-US" dirty="0" smtClean="0">
                <a:solidFill>
                  <a:schemeClr val="bg1"/>
                </a:solidFill>
                <a:latin typeface="Times New Roman" panose="02020603050405020304" pitchFamily="18" charset="0"/>
                <a:cs typeface="Times New Roman" panose="02020603050405020304" pitchFamily="18" charset="0"/>
              </a:rPr>
              <a:t>to </a:t>
            </a:r>
            <a:r>
              <a:rPr lang="en-US" dirty="0">
                <a:solidFill>
                  <a:schemeClr val="bg1"/>
                </a:solidFill>
                <a:latin typeface="Times New Roman" panose="02020603050405020304" pitchFamily="18" charset="0"/>
                <a:cs typeface="Times New Roman" panose="02020603050405020304" pitchFamily="18" charset="0"/>
              </a:rPr>
              <a:t>streamline the youth work at regional level, mainly by consolidation networks of youth NGOs, youth councils, youth </a:t>
            </a:r>
            <a:r>
              <a:rPr lang="en-US" dirty="0" smtClean="0">
                <a:solidFill>
                  <a:schemeClr val="bg1"/>
                </a:solidFill>
                <a:latin typeface="Times New Roman" panose="02020603050405020304" pitchFamily="18" charset="0"/>
                <a:cs typeface="Times New Roman" panose="02020603050405020304" pitchFamily="18" charset="0"/>
              </a:rPr>
              <a:t>centers, </a:t>
            </a:r>
            <a:r>
              <a:rPr lang="en-US" dirty="0">
                <a:solidFill>
                  <a:schemeClr val="bg1"/>
                </a:solidFill>
                <a:latin typeface="Times New Roman" panose="02020603050405020304" pitchFamily="18" charset="0"/>
                <a:cs typeface="Times New Roman" panose="02020603050405020304" pitchFamily="18" charset="0"/>
              </a:rPr>
              <a:t>youth information services and to encourage local communities to support local youth councils by developing systems of communication</a:t>
            </a:r>
            <a:r>
              <a:rPr lang="en-US" dirty="0" smtClean="0">
                <a:solidFill>
                  <a:schemeClr val="bg1"/>
                </a:solidFill>
                <a:latin typeface="Times New Roman" panose="02020603050405020304" pitchFamily="18" charset="0"/>
                <a:cs typeface="Times New Roman" panose="02020603050405020304" pitchFamily="18" charset="0"/>
              </a:rPr>
              <a:t>;</a:t>
            </a:r>
            <a:endParaRPr lang="ru-RU" dirty="0" smtClean="0">
              <a:solidFill>
                <a:schemeClr val="bg1"/>
              </a:solidFill>
              <a:latin typeface="Times New Roman" panose="02020603050405020304" pitchFamily="18" charset="0"/>
              <a:cs typeface="Times New Roman" panose="02020603050405020304" pitchFamily="18" charset="0"/>
            </a:endParaRPr>
          </a:p>
          <a:p>
            <a:pPr marL="0" indent="352425" algn="just">
              <a:buFontTx/>
              <a:buChar char="-"/>
            </a:pPr>
            <a:r>
              <a:rPr lang="en-US" dirty="0" smtClean="0">
                <a:solidFill>
                  <a:schemeClr val="bg1"/>
                </a:solidFill>
                <a:latin typeface="Times New Roman" panose="02020603050405020304" pitchFamily="18" charset="0"/>
                <a:cs typeface="Times New Roman" panose="02020603050405020304" pitchFamily="18" charset="0"/>
              </a:rPr>
              <a:t>to </a:t>
            </a:r>
            <a:r>
              <a:rPr lang="en-US" dirty="0">
                <a:solidFill>
                  <a:schemeClr val="bg1"/>
                </a:solidFill>
                <a:latin typeface="Times New Roman" panose="02020603050405020304" pitchFamily="18" charset="0"/>
                <a:cs typeface="Times New Roman" panose="02020603050405020304" pitchFamily="18" charset="0"/>
              </a:rPr>
              <a:t>focus on creation opportunities </a:t>
            </a:r>
            <a:r>
              <a:rPr lang="en-US" dirty="0" smtClean="0">
                <a:solidFill>
                  <a:schemeClr val="bg1"/>
                </a:solidFill>
                <a:latin typeface="Times New Roman" panose="02020603050405020304" pitchFamily="18" charset="0"/>
                <a:cs typeface="Times New Roman" panose="02020603050405020304" pitchFamily="18" charset="0"/>
              </a:rPr>
              <a:t>for</a:t>
            </a:r>
            <a:r>
              <a:rPr lang="ru-RU" dirty="0" smtClean="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development </a:t>
            </a:r>
            <a:r>
              <a:rPr lang="en-US" dirty="0">
                <a:solidFill>
                  <a:schemeClr val="bg1"/>
                </a:solidFill>
                <a:latin typeface="Times New Roman" panose="02020603050405020304" pitchFamily="18" charset="0"/>
                <a:cs typeface="Times New Roman" panose="02020603050405020304" pitchFamily="18" charset="0"/>
              </a:rPr>
              <a:t>of youth business.</a:t>
            </a:r>
          </a:p>
          <a:p>
            <a:pPr marL="0" indent="0">
              <a:buNone/>
            </a:pPr>
            <a:endParaRPr lang="en-US" dirty="0">
              <a:solidFill>
                <a:schemeClr val="bg1"/>
              </a:solidFill>
            </a:endParaRPr>
          </a:p>
        </p:txBody>
      </p:sp>
    </p:spTree>
    <p:extLst>
      <p:ext uri="{BB962C8B-B14F-4D97-AF65-F5344CB8AC3E}">
        <p14:creationId xmlns:p14="http://schemas.microsoft.com/office/powerpoint/2010/main" val="3174371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07080" y="374900"/>
            <a:ext cx="7932425" cy="1143000"/>
          </a:xfrm>
        </p:spPr>
        <p:txBody>
          <a:bodyPr>
            <a:normAutofit fontScale="90000"/>
          </a:bodyPr>
          <a:lstStyle/>
          <a:p>
            <a:pPr algn="ctr">
              <a:lnSpc>
                <a:spcPct val="150000"/>
              </a:lnSpc>
              <a:spcAft>
                <a:spcPts val="0"/>
              </a:spcAft>
            </a:pPr>
            <a:r>
              <a:rPr lang="ru-RU" sz="3200" b="1" dirty="0" smtClean="0">
                <a:latin typeface="Times New Roman"/>
                <a:ea typeface="Calibri"/>
                <a:cs typeface="Times New Roman"/>
              </a:rPr>
              <a:t/>
            </a:r>
            <a:br>
              <a:rPr lang="ru-RU" sz="3200" b="1" dirty="0" smtClean="0">
                <a:latin typeface="Times New Roman"/>
                <a:ea typeface="Calibri"/>
                <a:cs typeface="Times New Roman"/>
              </a:rPr>
            </a:br>
            <a:r>
              <a:rPr lang="en-US" sz="3200" b="1" dirty="0" smtClean="0">
                <a:latin typeface="Times New Roman"/>
                <a:ea typeface="Calibri"/>
                <a:cs typeface="Times New Roman"/>
              </a:rPr>
              <a:t>RECOMMENDATIONS</a:t>
            </a:r>
            <a:r>
              <a:rPr lang="ru-RU" sz="2400" dirty="0" smtClean="0">
                <a:ea typeface="Calibri"/>
                <a:cs typeface="Times New Roman"/>
              </a:rPr>
              <a:t/>
            </a:r>
            <a:br>
              <a:rPr lang="ru-RU" sz="2400" dirty="0" smtClean="0">
                <a:ea typeface="Calibri"/>
                <a:cs typeface="Times New Roman"/>
              </a:rPr>
            </a:br>
            <a:r>
              <a:rPr lang="ru-RU" sz="2800" dirty="0">
                <a:ea typeface="Calibri"/>
                <a:cs typeface="Times New Roman"/>
              </a:rPr>
              <a:t/>
            </a:r>
            <a:br>
              <a:rPr lang="ru-RU" sz="2800" dirty="0">
                <a:ea typeface="Calibri"/>
                <a:cs typeface="Times New Roman"/>
              </a:rPr>
            </a:b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059785" y="1443835"/>
            <a:ext cx="7940660" cy="5039265"/>
          </a:xfrm>
        </p:spPr>
        <p:txBody>
          <a:bodyPr>
            <a:normAutofit fontScale="85000" lnSpcReduction="20000"/>
          </a:bodyPr>
          <a:lstStyle/>
          <a:p>
            <a:pPr marL="0" indent="0" algn="just">
              <a:lnSpc>
                <a:spcPct val="115000"/>
              </a:lnSpc>
              <a:spcAft>
                <a:spcPts val="0"/>
              </a:spcAft>
              <a:buNone/>
            </a:pPr>
            <a:r>
              <a:rPr lang="ru-RU" b="1" i="1" dirty="0" err="1" smtClean="0">
                <a:solidFill>
                  <a:schemeClr val="bg1"/>
                </a:solidFill>
                <a:latin typeface="Times New Roman"/>
                <a:ea typeface="Calibri"/>
                <a:cs typeface="Times New Roman"/>
              </a:rPr>
              <a:t>This</a:t>
            </a:r>
            <a:r>
              <a:rPr lang="ru-RU" b="1" i="1" dirty="0" smtClean="0">
                <a:solidFill>
                  <a:schemeClr val="bg1"/>
                </a:solidFill>
                <a:latin typeface="Times New Roman"/>
                <a:ea typeface="Calibri"/>
                <a:cs typeface="Times New Roman"/>
              </a:rPr>
              <a:t> </a:t>
            </a:r>
            <a:r>
              <a:rPr lang="ru-RU" b="1" i="1" dirty="0" err="1" smtClean="0">
                <a:solidFill>
                  <a:schemeClr val="bg1"/>
                </a:solidFill>
                <a:latin typeface="Times New Roman"/>
                <a:ea typeface="Calibri"/>
                <a:cs typeface="Times New Roman"/>
              </a:rPr>
              <a:t>should</a:t>
            </a:r>
            <a:r>
              <a:rPr lang="ru-RU" b="1" i="1" dirty="0" smtClean="0">
                <a:solidFill>
                  <a:schemeClr val="bg1"/>
                </a:solidFill>
                <a:latin typeface="Times New Roman"/>
                <a:ea typeface="Calibri"/>
                <a:cs typeface="Times New Roman"/>
              </a:rPr>
              <a:t> </a:t>
            </a:r>
            <a:r>
              <a:rPr lang="ru-RU" b="1" i="1" dirty="0" err="1">
                <a:solidFill>
                  <a:schemeClr val="bg1"/>
                </a:solidFill>
                <a:latin typeface="Times New Roman"/>
                <a:ea typeface="Calibri"/>
                <a:cs typeface="Times New Roman"/>
              </a:rPr>
              <a:t>implement</a:t>
            </a:r>
            <a:r>
              <a:rPr lang="ru-RU" b="1" i="1" dirty="0">
                <a:solidFill>
                  <a:schemeClr val="bg1"/>
                </a:solidFill>
                <a:latin typeface="Times New Roman"/>
                <a:ea typeface="Calibri"/>
                <a:cs typeface="Times New Roman"/>
              </a:rPr>
              <a:t> </a:t>
            </a:r>
            <a:r>
              <a:rPr lang="ru-RU" b="1" i="1" dirty="0" err="1" smtClean="0">
                <a:solidFill>
                  <a:schemeClr val="bg1"/>
                </a:solidFill>
                <a:latin typeface="Times New Roman"/>
                <a:ea typeface="Calibri"/>
                <a:cs typeface="Times New Roman"/>
              </a:rPr>
              <a:t>by</a:t>
            </a:r>
            <a:r>
              <a:rPr lang="ru-RU" b="1" i="1" dirty="0">
                <a:solidFill>
                  <a:schemeClr val="bg1"/>
                </a:solidFill>
                <a:latin typeface="Times New Roman"/>
                <a:ea typeface="Calibri"/>
                <a:cs typeface="Times New Roman"/>
              </a:rPr>
              <a:t>: </a:t>
            </a:r>
            <a:endParaRPr lang="ru-RU" sz="2400" b="1" dirty="0">
              <a:solidFill>
                <a:schemeClr val="bg1"/>
              </a:solidFill>
              <a:ea typeface="Calibri"/>
              <a:cs typeface="Times New Roman"/>
            </a:endParaRPr>
          </a:p>
          <a:p>
            <a:pPr marL="0" indent="0" algn="just">
              <a:lnSpc>
                <a:spcPct val="115000"/>
              </a:lnSpc>
              <a:spcAft>
                <a:spcPts val="0"/>
              </a:spcAft>
              <a:buNone/>
            </a:pPr>
            <a:endParaRPr lang="ru-RU" sz="2400" b="1" dirty="0">
              <a:solidFill>
                <a:schemeClr val="bg1"/>
              </a:solidFill>
              <a:ea typeface="Calibri"/>
              <a:cs typeface="Times New Roman"/>
            </a:endParaRPr>
          </a:p>
          <a:p>
            <a:pPr marL="0" lvl="0" indent="352425" algn="just">
              <a:lnSpc>
                <a:spcPct val="150000"/>
              </a:lnSpc>
              <a:buFont typeface="Times New Roman"/>
              <a:buChar char="-"/>
            </a:pPr>
            <a:r>
              <a:rPr lang="ru-RU" b="1" dirty="0" err="1" smtClean="0">
                <a:solidFill>
                  <a:schemeClr val="bg1"/>
                </a:solidFill>
                <a:latin typeface="Times New Roman"/>
                <a:ea typeface="Calibri"/>
                <a:cs typeface="Times New Roman"/>
              </a:rPr>
              <a:t>consolidating</a:t>
            </a:r>
            <a:r>
              <a:rPr lang="ru-RU" b="1" dirty="0" smtClean="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the</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social</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partnership</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with</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civil</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society</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especially</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youth</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associations</a:t>
            </a:r>
            <a:r>
              <a:rPr lang="ru-RU" b="1" dirty="0">
                <a:solidFill>
                  <a:schemeClr val="bg1"/>
                </a:solidFill>
                <a:latin typeface="Times New Roman"/>
                <a:ea typeface="Calibri"/>
                <a:cs typeface="Times New Roman"/>
              </a:rPr>
              <a:t>; </a:t>
            </a:r>
            <a:endParaRPr lang="ru-RU" sz="2400" b="1" dirty="0">
              <a:solidFill>
                <a:schemeClr val="bg1"/>
              </a:solidFill>
              <a:ea typeface="Calibri"/>
              <a:cs typeface="Times New Roman"/>
            </a:endParaRPr>
          </a:p>
          <a:p>
            <a:pPr marL="0" lvl="0" indent="352425" algn="just">
              <a:lnSpc>
                <a:spcPct val="150000"/>
              </a:lnSpc>
              <a:buFont typeface="Times New Roman"/>
              <a:buChar char="-"/>
            </a:pPr>
            <a:r>
              <a:rPr lang="ru-RU" b="1" dirty="0" err="1">
                <a:solidFill>
                  <a:schemeClr val="bg1"/>
                </a:solidFill>
                <a:latin typeface="Times New Roman"/>
                <a:ea typeface="Calibri"/>
                <a:cs typeface="Times New Roman"/>
              </a:rPr>
              <a:t>encouraging</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dialogue</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and</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the</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inter-ministerial</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cooperation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on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youth</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problems</a:t>
            </a:r>
            <a:r>
              <a:rPr lang="ru-RU" b="1" dirty="0">
                <a:solidFill>
                  <a:schemeClr val="bg1"/>
                </a:solidFill>
                <a:latin typeface="Times New Roman"/>
                <a:ea typeface="Calibri"/>
                <a:cs typeface="Times New Roman"/>
              </a:rPr>
              <a:t>; </a:t>
            </a:r>
            <a:endParaRPr lang="ru-RU" sz="2400" b="1" dirty="0">
              <a:solidFill>
                <a:schemeClr val="bg1"/>
              </a:solidFill>
              <a:ea typeface="Calibri"/>
              <a:cs typeface="Times New Roman"/>
            </a:endParaRPr>
          </a:p>
          <a:p>
            <a:pPr marL="0" lvl="0" indent="352425" algn="just">
              <a:lnSpc>
                <a:spcPct val="150000"/>
              </a:lnSpc>
              <a:buFont typeface="Times New Roman"/>
              <a:buChar char="-"/>
            </a:pPr>
            <a:r>
              <a:rPr lang="ru-RU" b="1" dirty="0" err="1">
                <a:solidFill>
                  <a:schemeClr val="bg1"/>
                </a:solidFill>
                <a:latin typeface="Times New Roman"/>
                <a:ea typeface="Calibri"/>
                <a:cs typeface="Times New Roman"/>
              </a:rPr>
              <a:t>consolidating</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European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and</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international</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cooperation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in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youth</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problems</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and</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related</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areas</a:t>
            </a:r>
            <a:r>
              <a:rPr lang="ru-RU" b="1" dirty="0">
                <a:solidFill>
                  <a:schemeClr val="bg1"/>
                </a:solidFill>
                <a:latin typeface="Times New Roman"/>
                <a:ea typeface="Calibri"/>
                <a:cs typeface="Times New Roman"/>
              </a:rPr>
              <a:t>;</a:t>
            </a:r>
            <a:endParaRPr lang="ru-RU" sz="2400" b="1" dirty="0">
              <a:solidFill>
                <a:schemeClr val="bg1"/>
              </a:solidFill>
              <a:ea typeface="Calibri"/>
              <a:cs typeface="Times New Roman"/>
            </a:endParaRPr>
          </a:p>
          <a:p>
            <a:pPr marL="0" lvl="0" indent="352425" algn="just">
              <a:lnSpc>
                <a:spcPct val="150000"/>
              </a:lnSpc>
              <a:buFont typeface="Times New Roman"/>
              <a:buChar char="-"/>
            </a:pPr>
            <a:r>
              <a:rPr lang="ru-RU" b="1" dirty="0" err="1">
                <a:solidFill>
                  <a:schemeClr val="bg1"/>
                </a:solidFill>
                <a:latin typeface="Times New Roman"/>
                <a:ea typeface="Calibri"/>
                <a:cs typeface="Times New Roman"/>
              </a:rPr>
              <a:t>creating</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an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legal</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framework</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on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the</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basis</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of</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European</a:t>
            </a:r>
            <a:r>
              <a:rPr lang="ru-RU" b="1" dirty="0">
                <a:solidFill>
                  <a:schemeClr val="bg1"/>
                </a:solidFill>
                <a:latin typeface="Times New Roman"/>
                <a:ea typeface="Calibri"/>
                <a:cs typeface="Times New Roman"/>
              </a:rPr>
              <a:t> </a:t>
            </a:r>
            <a:r>
              <a:rPr lang="ru-RU" b="1" dirty="0" err="1">
                <a:solidFill>
                  <a:schemeClr val="bg1"/>
                </a:solidFill>
                <a:latin typeface="Times New Roman"/>
                <a:ea typeface="Calibri"/>
                <a:cs typeface="Times New Roman"/>
              </a:rPr>
              <a:t>practices</a:t>
            </a:r>
            <a:r>
              <a:rPr lang="ru-RU" b="1" dirty="0">
                <a:solidFill>
                  <a:schemeClr val="bg1"/>
                </a:solidFill>
                <a:latin typeface="Times New Roman"/>
                <a:ea typeface="Calibri"/>
                <a:cs typeface="Times New Roman"/>
              </a:rPr>
              <a:t>.</a:t>
            </a:r>
            <a:endParaRPr lang="ru-RU" sz="2400" b="1" dirty="0">
              <a:solidFill>
                <a:schemeClr val="bg1"/>
              </a:solidFill>
              <a:ea typeface="Calibri"/>
              <a:cs typeface="Times New Roman"/>
            </a:endParaRPr>
          </a:p>
          <a:p>
            <a:pPr>
              <a:lnSpc>
                <a:spcPct val="150000"/>
              </a:lnSpc>
              <a:spcAft>
                <a:spcPts val="0"/>
              </a:spcAft>
            </a:pPr>
            <a:endParaRPr lang="ru-RU" sz="2400" dirty="0">
              <a:ea typeface="Calibri"/>
              <a:cs typeface="Times New Roman"/>
            </a:endParaRPr>
          </a:p>
        </p:txBody>
      </p:sp>
    </p:spTree>
    <p:extLst>
      <p:ext uri="{BB962C8B-B14F-4D97-AF65-F5344CB8AC3E}">
        <p14:creationId xmlns:p14="http://schemas.microsoft.com/office/powerpoint/2010/main" val="3359703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4497935"/>
            <a:ext cx="8551480" cy="1527050"/>
          </a:xfrm>
        </p:spPr>
        <p:txBody>
          <a:bodyPr>
            <a:normAutofit fontScale="90000"/>
          </a:bodyPr>
          <a:lstStyle/>
          <a:p>
            <a:pPr>
              <a:lnSpc>
                <a:spcPct val="115000"/>
              </a:lnSpc>
              <a:spcAft>
                <a:spcPts val="1000"/>
              </a:spcAft>
            </a:pPr>
            <a:r>
              <a:rPr lang="ru-RU" b="1" dirty="0" smtClean="0">
                <a:latin typeface="Times New Roman"/>
                <a:ea typeface="Calibri"/>
                <a:cs typeface="Times New Roman"/>
              </a:rPr>
              <a:t/>
            </a:r>
            <a:br>
              <a:rPr lang="ru-RU" b="1" dirty="0" smtClean="0">
                <a:latin typeface="Times New Roman"/>
                <a:ea typeface="Calibri"/>
                <a:cs typeface="Times New Roman"/>
              </a:rPr>
            </a:br>
            <a:r>
              <a:rPr lang="ru-RU" dirty="0">
                <a:ea typeface="Calibri"/>
                <a:cs typeface="Times New Roman"/>
              </a:rPr>
              <a:t/>
            </a:r>
            <a:br>
              <a:rPr lang="ru-RU" dirty="0">
                <a:ea typeface="Calibri"/>
                <a:cs typeface="Times New Roman"/>
              </a:rPr>
            </a:br>
            <a:endParaRPr lang="en-US" dirty="0"/>
          </a:p>
        </p:txBody>
      </p:sp>
      <p:sp>
        <p:nvSpPr>
          <p:cNvPr id="4" name="Подзаголовок 3"/>
          <p:cNvSpPr>
            <a:spLocks noGrp="1"/>
          </p:cNvSpPr>
          <p:nvPr>
            <p:ph type="subTitle" idx="1"/>
          </p:nvPr>
        </p:nvSpPr>
        <p:spPr/>
        <p:txBody>
          <a:bodyPr>
            <a:normAutofit/>
          </a:bodyPr>
          <a:lstStyle/>
          <a:p>
            <a:pPr algn="ctr"/>
            <a:r>
              <a:rPr lang="en-US" sz="3600" b="1" dirty="0" smtClean="0"/>
              <a:t>THANK YOU!</a:t>
            </a:r>
            <a:endParaRPr lang="ru-RU" sz="3600" b="1" dirty="0"/>
          </a:p>
        </p:txBody>
      </p:sp>
    </p:spTree>
    <p:extLst>
      <p:ext uri="{BB962C8B-B14F-4D97-AF65-F5344CB8AC3E}">
        <p14:creationId xmlns:p14="http://schemas.microsoft.com/office/powerpoint/2010/main" val="123332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EUROPEAN INTEGRATION</a:t>
            </a:r>
            <a:endParaRPr lang="en-US" sz="3200" b="1" dirty="0"/>
          </a:p>
        </p:txBody>
      </p:sp>
      <p:sp>
        <p:nvSpPr>
          <p:cNvPr id="3" name="Content Placeholder 2"/>
          <p:cNvSpPr>
            <a:spLocks noGrp="1"/>
          </p:cNvSpPr>
          <p:nvPr>
            <p:ph idx="1"/>
          </p:nvPr>
        </p:nvSpPr>
        <p:spPr>
          <a:xfrm>
            <a:off x="296260" y="2207360"/>
            <a:ext cx="8390540" cy="4224213"/>
          </a:xfrm>
        </p:spPr>
        <p:txBody>
          <a:bodyPr>
            <a:noAutofit/>
          </a:bodyPr>
          <a:lstStyle/>
          <a:p>
            <a:pPr marL="96838" indent="449263" algn="just">
              <a:buFont typeface="Wingdings" panose="05000000000000000000" pitchFamily="2" charset="2"/>
              <a:buChar char="Ø"/>
            </a:pPr>
            <a:r>
              <a:rPr lang="en-US" sz="2400" dirty="0">
                <a:latin typeface="Times New Roman"/>
                <a:ea typeface="Times New Roman"/>
              </a:rPr>
              <a:t>Moldova is invited to enter into </a:t>
            </a:r>
            <a:r>
              <a:rPr lang="en-US" sz="2400" dirty="0" smtClean="0">
                <a:latin typeface="Times New Roman"/>
                <a:ea typeface="Times New Roman"/>
              </a:rPr>
              <a:t>intensified political</a:t>
            </a:r>
            <a:r>
              <a:rPr lang="en-US" sz="2400" dirty="0">
                <a:latin typeface="Times New Roman"/>
                <a:ea typeface="Times New Roman"/>
              </a:rPr>
              <a:t>, security, economic and cultural relations with the EU, enhanced cross border </a:t>
            </a:r>
            <a:r>
              <a:rPr lang="en-US" sz="2400" dirty="0" smtClean="0">
                <a:latin typeface="Times New Roman"/>
                <a:ea typeface="Times New Roman"/>
              </a:rPr>
              <a:t>cooperation </a:t>
            </a:r>
            <a:r>
              <a:rPr lang="en-US" sz="2400" dirty="0">
                <a:latin typeface="Times New Roman"/>
                <a:ea typeface="Times New Roman"/>
              </a:rPr>
              <a:t>and shared responsibility in conflict prevention and conflict resolution. </a:t>
            </a:r>
            <a:endParaRPr lang="en-US" sz="2400" dirty="0" smtClean="0">
              <a:latin typeface="Times New Roman"/>
              <a:ea typeface="Times New Roman"/>
            </a:endParaRPr>
          </a:p>
          <a:p>
            <a:pPr marL="96838" indent="449263" algn="just">
              <a:buFont typeface="Wingdings" panose="05000000000000000000" pitchFamily="2" charset="2"/>
              <a:buChar char="Ø"/>
            </a:pPr>
            <a:r>
              <a:rPr lang="en-US" sz="2400" dirty="0" smtClean="0">
                <a:latin typeface="Times New Roman"/>
                <a:ea typeface="Times New Roman"/>
              </a:rPr>
              <a:t>One </a:t>
            </a:r>
            <a:r>
              <a:rPr lang="en-US" sz="2400" dirty="0">
                <a:latin typeface="Times New Roman"/>
                <a:ea typeface="Times New Roman"/>
              </a:rPr>
              <a:t>of the key objectives  in this process is solution the </a:t>
            </a:r>
            <a:r>
              <a:rPr lang="en-US" sz="2400" dirty="0" err="1">
                <a:latin typeface="Times New Roman"/>
                <a:ea typeface="Times New Roman"/>
              </a:rPr>
              <a:t>Transnistria</a:t>
            </a:r>
            <a:r>
              <a:rPr lang="en-US" sz="2400" dirty="0">
                <a:latin typeface="Times New Roman"/>
                <a:ea typeface="Times New Roman"/>
              </a:rPr>
              <a:t> conflict</a:t>
            </a:r>
            <a:r>
              <a:rPr lang="en-US" sz="2400" dirty="0" smtClean="0">
                <a:latin typeface="Times New Roman"/>
                <a:ea typeface="Times New Roman"/>
              </a:rPr>
              <a:t>.</a:t>
            </a:r>
          </a:p>
          <a:p>
            <a:pPr marL="96838" indent="449263" algn="just">
              <a:buFont typeface="Wingdings" panose="05000000000000000000" pitchFamily="2" charset="2"/>
              <a:buChar char="Ø"/>
            </a:pPr>
            <a:r>
              <a:rPr lang="en-GB" sz="2400" dirty="0" smtClean="0">
                <a:latin typeface="Times New Roman"/>
                <a:ea typeface="Calibri"/>
              </a:rPr>
              <a:t>Once the </a:t>
            </a:r>
            <a:r>
              <a:rPr lang="en-GB" sz="2400" dirty="0">
                <a:latin typeface="Times New Roman"/>
                <a:ea typeface="Calibri"/>
              </a:rPr>
              <a:t>Alliance for European Integration came into power, this gave a new blast to the main vector of the foreign policy of Moldova and the deepening of relations with the European Union, both bilaterally and multilaterally, through regional initiatives, particularly the Eastern Partnership.</a:t>
            </a:r>
            <a:endParaRPr lang="en-US" sz="2400" dirty="0">
              <a:latin typeface="Times New Roman"/>
              <a:ea typeface="Times New Roman"/>
            </a:endParaRPr>
          </a:p>
        </p:txBody>
      </p:sp>
    </p:spTree>
    <p:extLst>
      <p:ext uri="{BB962C8B-B14F-4D97-AF65-F5344CB8AC3E}">
        <p14:creationId xmlns:p14="http://schemas.microsoft.com/office/powerpoint/2010/main" val="1703262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059786" y="374900"/>
            <a:ext cx="7787954" cy="1143000"/>
          </a:xfrm>
        </p:spPr>
        <p:txBody>
          <a:bodyPr>
            <a:normAutofit fontScale="90000"/>
          </a:bodyPr>
          <a:lstStyle/>
          <a:p>
            <a:pPr algn="ctr"/>
            <a:r>
              <a:rPr lang="en-GB" b="1" dirty="0" smtClean="0">
                <a:latin typeface="Times New Roman" panose="02020603050405020304" pitchFamily="18" charset="0"/>
                <a:cs typeface="Times New Roman" panose="02020603050405020304" pitchFamily="18" charset="0"/>
              </a:rPr>
              <a:t>ASSOCIATION AGREEMENT AND DCFTA</a:t>
            </a:r>
            <a:endParaRPr lang="ru-RU"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059785" y="1544098"/>
            <a:ext cx="7787955" cy="4939002"/>
          </a:xfrm>
        </p:spPr>
        <p:txBody>
          <a:bodyPr>
            <a:normAutofit fontScale="92500" lnSpcReduction="20000"/>
          </a:bodyPr>
          <a:lstStyle/>
          <a:p>
            <a:pPr algn="just">
              <a:buFont typeface="Wingdings" panose="05000000000000000000" pitchFamily="2" charset="2"/>
              <a:buChar char="Ø"/>
            </a:pPr>
            <a:r>
              <a:rPr lang="en-US" b="1" i="1" dirty="0" smtClean="0">
                <a:solidFill>
                  <a:schemeClr val="bg1"/>
                </a:solidFill>
                <a:latin typeface="Times New Roman" panose="02020603050405020304" pitchFamily="18" charset="0"/>
                <a:cs typeface="Times New Roman" panose="02020603050405020304" pitchFamily="18" charset="0"/>
              </a:rPr>
              <a:t>The </a:t>
            </a:r>
            <a:r>
              <a:rPr lang="en-US" b="1" i="1" dirty="0">
                <a:solidFill>
                  <a:schemeClr val="bg1"/>
                </a:solidFill>
                <a:latin typeface="Times New Roman" panose="02020603050405020304" pitchFamily="18" charset="0"/>
                <a:cs typeface="Times New Roman" panose="02020603050405020304" pitchFamily="18" charset="0"/>
              </a:rPr>
              <a:t>Association Agreement </a:t>
            </a:r>
            <a:r>
              <a:rPr lang="en-US" dirty="0">
                <a:solidFill>
                  <a:schemeClr val="bg1"/>
                </a:solidFill>
                <a:latin typeface="Times New Roman" panose="02020603050405020304" pitchFamily="18" charset="0"/>
                <a:cs typeface="Times New Roman" panose="02020603050405020304" pitchFamily="18" charset="0"/>
              </a:rPr>
              <a:t>is the most important element of the legal framework for the Republic of Moldova - EU </a:t>
            </a:r>
            <a:r>
              <a:rPr lang="en-US" dirty="0" smtClean="0">
                <a:solidFill>
                  <a:schemeClr val="bg1"/>
                </a:solidFill>
                <a:latin typeface="Times New Roman" panose="02020603050405020304" pitchFamily="18" charset="0"/>
                <a:cs typeface="Times New Roman" panose="02020603050405020304" pitchFamily="18" charset="0"/>
              </a:rPr>
              <a:t>dialogue</a:t>
            </a:r>
            <a:r>
              <a:rPr lang="ro-RO" dirty="0" smtClean="0">
                <a:solidFill>
                  <a:schemeClr val="bg1"/>
                </a:solidFill>
                <a:latin typeface="Times New Roman" panose="02020603050405020304" pitchFamily="18" charset="0"/>
                <a:cs typeface="Times New Roman" panose="02020603050405020304" pitchFamily="18" charset="0"/>
              </a:rPr>
              <a:t>.</a:t>
            </a:r>
          </a:p>
          <a:p>
            <a:pPr marL="0" indent="0" algn="just">
              <a:buNone/>
            </a:pPr>
            <a:endParaRPr lang="ro-RO"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signature and the subsequent entry into force of the Association Agreement, back in </a:t>
            </a:r>
            <a:r>
              <a:rPr lang="en-US" b="1" i="1" dirty="0">
                <a:solidFill>
                  <a:schemeClr val="bg1"/>
                </a:solidFill>
                <a:latin typeface="Times New Roman" panose="02020603050405020304" pitchFamily="18" charset="0"/>
                <a:cs typeface="Times New Roman" panose="02020603050405020304" pitchFamily="18" charset="0"/>
              </a:rPr>
              <a:t>September 2014</a:t>
            </a:r>
            <a:r>
              <a:rPr lang="en-US" dirty="0">
                <a:solidFill>
                  <a:schemeClr val="bg1"/>
                </a:solidFill>
                <a:latin typeface="Times New Roman" panose="02020603050405020304" pitchFamily="18" charset="0"/>
                <a:cs typeface="Times New Roman" panose="02020603050405020304" pitchFamily="18" charset="0"/>
              </a:rPr>
              <a:t>, have firstly imposed on the establishment of an institutional framework and necessary mechanisms for its implementation (Art.433-443</a:t>
            </a:r>
            <a:r>
              <a:rPr lang="en-US" dirty="0" smtClean="0">
                <a:solidFill>
                  <a:schemeClr val="bg1"/>
                </a:solidFill>
                <a:latin typeface="Times New Roman" panose="02020603050405020304" pitchFamily="18" charset="0"/>
                <a:cs typeface="Times New Roman" panose="02020603050405020304" pitchFamily="18" charset="0"/>
              </a:rPr>
              <a:t>).</a:t>
            </a:r>
            <a:endParaRPr lang="ro-RO" dirty="0" smtClean="0">
              <a:solidFill>
                <a:schemeClr val="bg1"/>
              </a:solidFill>
              <a:latin typeface="Times New Roman" panose="02020603050405020304" pitchFamily="18" charset="0"/>
              <a:cs typeface="Times New Roman" panose="02020603050405020304" pitchFamily="18" charset="0"/>
            </a:endParaRPr>
          </a:p>
          <a:p>
            <a:pPr marL="0" indent="0" algn="just">
              <a:buNone/>
            </a:pPr>
            <a:endParaRPr lang="ro-RO"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This </a:t>
            </a:r>
            <a:r>
              <a:rPr lang="en-US" dirty="0">
                <a:solidFill>
                  <a:schemeClr val="bg1"/>
                </a:solidFill>
                <a:latin typeface="Times New Roman" panose="02020603050405020304" pitchFamily="18" charset="0"/>
                <a:cs typeface="Times New Roman" panose="02020603050405020304" pitchFamily="18" charset="0"/>
              </a:rPr>
              <a:t>objective was successfully achieved during 2015. </a:t>
            </a:r>
            <a:r>
              <a:rPr lang="en-US" b="1" dirty="0">
                <a:solidFill>
                  <a:schemeClr val="bg1"/>
                </a:solidFill>
                <a:latin typeface="Times New Roman" panose="02020603050405020304" pitchFamily="18" charset="0"/>
                <a:cs typeface="Times New Roman" panose="02020603050405020304" pitchFamily="18" charset="0"/>
              </a:rPr>
              <a:t>The EU –Moldova Association Agreement and DCFTA, was ratified by all EU member states and beginning 2016 well be fully implemented.</a:t>
            </a:r>
            <a:endParaRPr lang="en-US"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016195" cy="1143000"/>
          </a:xfrm>
        </p:spPr>
        <p:txBody>
          <a:bodyPr>
            <a:normAutofit/>
          </a:bodyPr>
          <a:lstStyle/>
          <a:p>
            <a:pPr algn="ctr"/>
            <a:r>
              <a:rPr lang="en-GB" sz="3200" b="1" dirty="0">
                <a:latin typeface="Times New Roman" panose="02020603050405020304" pitchFamily="18" charset="0"/>
                <a:cs typeface="Times New Roman" panose="02020603050405020304" pitchFamily="18" charset="0"/>
              </a:rPr>
              <a:t>ASSOCIATION AGREEMENT AND DCFTA</a:t>
            </a: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365195" y="1544098"/>
            <a:ext cx="7482545" cy="4633592"/>
          </a:xfrm>
        </p:spPr>
        <p:txBody>
          <a:bodyPr>
            <a:normAutofit lnSpcReduction="10000"/>
          </a:bodyPr>
          <a:lstStyle/>
          <a:p>
            <a:pPr marL="0" indent="0" algn="just">
              <a:buNone/>
            </a:pPr>
            <a:r>
              <a:rPr lang="en-US" b="1" i="1" dirty="0">
                <a:solidFill>
                  <a:schemeClr val="bg1"/>
                </a:solidFill>
                <a:latin typeface="Times New Roman" panose="02020603050405020304" pitchFamily="18" charset="0"/>
                <a:cs typeface="Times New Roman" panose="02020603050405020304" pitchFamily="18" charset="0"/>
              </a:rPr>
              <a:t>The Association Agreement represents a reform agenda for Moldova, based on a comprehensive </a:t>
            </a:r>
            <a:r>
              <a:rPr lang="en-US" b="1" i="1" dirty="0" err="1" smtClean="0">
                <a:solidFill>
                  <a:schemeClr val="bg1"/>
                </a:solidFill>
                <a:latin typeface="Times New Roman" panose="02020603050405020304" pitchFamily="18" charset="0"/>
                <a:cs typeface="Times New Roman" panose="02020603050405020304" pitchFamily="18" charset="0"/>
              </a:rPr>
              <a:t>programme</a:t>
            </a:r>
            <a:r>
              <a:rPr lang="en-US" b="1" i="1" dirty="0" smtClean="0">
                <a:solidFill>
                  <a:schemeClr val="bg1"/>
                </a:solidFill>
                <a:latin typeface="Times New Roman" panose="02020603050405020304" pitchFamily="18" charset="0"/>
                <a:cs typeface="Times New Roman" panose="02020603050405020304" pitchFamily="18" charset="0"/>
              </a:rPr>
              <a:t> </a:t>
            </a:r>
            <a:r>
              <a:rPr lang="en-US" b="1" i="1" dirty="0">
                <a:solidFill>
                  <a:schemeClr val="bg1"/>
                </a:solidFill>
                <a:latin typeface="Times New Roman" panose="02020603050405020304" pitchFamily="18" charset="0"/>
                <a:cs typeface="Times New Roman" panose="02020603050405020304" pitchFamily="18" charset="0"/>
              </a:rPr>
              <a:t>of Moldova’s approximation of its legislation to EU </a:t>
            </a:r>
            <a:r>
              <a:rPr lang="en-US" b="1" i="1" dirty="0" smtClean="0">
                <a:solidFill>
                  <a:schemeClr val="bg1"/>
                </a:solidFill>
                <a:latin typeface="Times New Roman" panose="02020603050405020304" pitchFamily="18" charset="0"/>
                <a:cs typeface="Times New Roman" panose="02020603050405020304" pitchFamily="18" charset="0"/>
              </a:rPr>
              <a:t>norms:</a:t>
            </a:r>
            <a:endParaRPr lang="ro-RO" b="1" i="1"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Institutional </a:t>
            </a:r>
            <a:r>
              <a:rPr lang="en-US" dirty="0">
                <a:solidFill>
                  <a:schemeClr val="bg1"/>
                </a:solidFill>
                <a:latin typeface="Times New Roman" panose="02020603050405020304" pitchFamily="18" charset="0"/>
                <a:cs typeface="Times New Roman" panose="02020603050405020304" pitchFamily="18" charset="0"/>
              </a:rPr>
              <a:t>reforms (mainly reforms of the judiciary sector</a:t>
            </a:r>
            <a:r>
              <a:rPr lang="en-US" dirty="0" smtClean="0">
                <a:solidFill>
                  <a:schemeClr val="bg1"/>
                </a:solidFill>
                <a:latin typeface="Times New Roman" panose="02020603050405020304" pitchFamily="18" charset="0"/>
                <a:cs typeface="Times New Roman" panose="02020603050405020304" pitchFamily="18" charset="0"/>
              </a:rPr>
              <a:t>);</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Economical </a:t>
            </a:r>
            <a:r>
              <a:rPr lang="en-US" dirty="0">
                <a:solidFill>
                  <a:schemeClr val="bg1"/>
                </a:solidFill>
                <a:latin typeface="Times New Roman" panose="02020603050405020304" pitchFamily="18" charset="0"/>
                <a:cs typeface="Times New Roman" panose="02020603050405020304" pitchFamily="18" charset="0"/>
              </a:rPr>
              <a:t>and financial </a:t>
            </a:r>
            <a:r>
              <a:rPr lang="en-US" dirty="0" smtClean="0">
                <a:solidFill>
                  <a:schemeClr val="bg1"/>
                </a:solidFill>
                <a:latin typeface="Times New Roman" panose="02020603050405020304" pitchFamily="18" charset="0"/>
                <a:cs typeface="Times New Roman" panose="02020603050405020304" pitchFamily="18" charset="0"/>
              </a:rPr>
              <a:t>reforms;</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Reforms </a:t>
            </a:r>
            <a:r>
              <a:rPr lang="en-US" dirty="0">
                <a:solidFill>
                  <a:schemeClr val="bg1"/>
                </a:solidFill>
                <a:latin typeface="Times New Roman" panose="02020603050405020304" pitchFamily="18" charset="0"/>
                <a:cs typeface="Times New Roman" panose="02020603050405020304" pitchFamily="18" charset="0"/>
              </a:rPr>
              <a:t>in education, social and pension </a:t>
            </a:r>
            <a:r>
              <a:rPr lang="en-US" dirty="0" smtClean="0">
                <a:solidFill>
                  <a:schemeClr val="bg1"/>
                </a:solidFill>
                <a:latin typeface="Times New Roman" panose="02020603050405020304" pitchFamily="18" charset="0"/>
                <a:cs typeface="Times New Roman" panose="02020603050405020304" pitchFamily="18" charset="0"/>
              </a:rPr>
              <a:t>fields</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err="1" smtClean="0">
                <a:solidFill>
                  <a:schemeClr val="bg1"/>
                </a:solidFill>
                <a:latin typeface="Times New Roman" panose="02020603050405020304" pitchFamily="18" charset="0"/>
                <a:cs typeface="Times New Roman" panose="02020603050405020304" pitchFamily="18" charset="0"/>
              </a:rPr>
              <a:t>Transnistrian</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settlement process (</a:t>
            </a:r>
            <a:r>
              <a:rPr lang="en-US" i="1" dirty="0">
                <a:solidFill>
                  <a:schemeClr val="bg1"/>
                </a:solidFill>
                <a:latin typeface="Times New Roman" panose="02020603050405020304" pitchFamily="18" charset="0"/>
                <a:cs typeface="Times New Roman" panose="02020603050405020304" pitchFamily="18" charset="0"/>
              </a:rPr>
              <a:t>from 2016 to implement DCFTA within the </a:t>
            </a:r>
            <a:r>
              <a:rPr lang="en-US" i="1" dirty="0" err="1" smtClean="0">
                <a:solidFill>
                  <a:schemeClr val="bg1"/>
                </a:solidFill>
                <a:latin typeface="Times New Roman" panose="02020603050405020304" pitchFamily="18" charset="0"/>
                <a:cs typeface="Times New Roman" panose="02020603050405020304" pitchFamily="18" charset="0"/>
              </a:rPr>
              <a:t>Transnistria</a:t>
            </a:r>
            <a:r>
              <a:rPr lang="ro-RO" i="1" dirty="0" smtClean="0">
                <a:solidFill>
                  <a:schemeClr val="bg1"/>
                </a:solidFill>
                <a:latin typeface="Times New Roman" panose="02020603050405020304" pitchFamily="18" charset="0"/>
                <a:cs typeface="Times New Roman" panose="02020603050405020304" pitchFamily="18" charset="0"/>
              </a:rPr>
              <a:t> </a:t>
            </a:r>
            <a:r>
              <a:rPr lang="en-US" i="1" dirty="0" smtClean="0">
                <a:solidFill>
                  <a:schemeClr val="bg1"/>
                </a:solidFill>
                <a:latin typeface="Times New Roman" panose="02020603050405020304" pitchFamily="18" charset="0"/>
                <a:cs typeface="Times New Roman" panose="02020603050405020304" pitchFamily="18" charset="0"/>
              </a:rPr>
              <a:t>region</a:t>
            </a:r>
            <a:r>
              <a:rPr lang="en-US" dirty="0" smtClean="0">
                <a:solidFill>
                  <a:schemeClr val="bg1"/>
                </a:solidFill>
                <a:latin typeface="Times New Roman" panose="02020603050405020304" pitchFamily="18" charset="0"/>
                <a:cs typeface="Times New Roman" panose="02020603050405020304" pitchFamily="18" charset="0"/>
              </a:rPr>
              <a:t>)</a:t>
            </a:r>
            <a:r>
              <a:rPr lang="ro-RO" dirty="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36712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016195" cy="1143000"/>
          </a:xfrm>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YOUTH IN MOLDOVA</a:t>
            </a: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059785" y="1291130"/>
            <a:ext cx="7787955" cy="5191970"/>
          </a:xfrm>
        </p:spPr>
        <p:txBody>
          <a:bodyPr>
            <a:normAutofit fontScale="85000" lnSpcReduction="20000"/>
          </a:bodyPr>
          <a:lstStyle/>
          <a:p>
            <a:pPr marL="0" indent="352425" algn="just"/>
            <a:r>
              <a:rPr lang="en-US" dirty="0">
                <a:solidFill>
                  <a:schemeClr val="bg1"/>
                </a:solidFill>
                <a:latin typeface="Times New Roman" panose="02020603050405020304" pitchFamily="18" charset="0"/>
                <a:cs typeface="Times New Roman" panose="02020603050405020304" pitchFamily="18" charset="0"/>
              </a:rPr>
              <a:t>Youth in the Republic of Moldova represent 27% of population.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r>
              <a:rPr lang="en-US" dirty="0" smtClean="0">
                <a:solidFill>
                  <a:schemeClr val="bg1"/>
                </a:solidFill>
                <a:latin typeface="Times New Roman" panose="02020603050405020304" pitchFamily="18" charset="0"/>
                <a:cs typeface="Times New Roman" panose="02020603050405020304" pitchFamily="18" charset="0"/>
              </a:rPr>
              <a:t>They </a:t>
            </a:r>
            <a:r>
              <a:rPr lang="en-US" dirty="0">
                <a:solidFill>
                  <a:schemeClr val="bg1"/>
                </a:solidFill>
                <a:latin typeface="Times New Roman" panose="02020603050405020304" pitchFamily="18" charset="0"/>
                <a:cs typeface="Times New Roman" panose="02020603050405020304" pitchFamily="18" charset="0"/>
              </a:rPr>
              <a:t>make up the group of population that shows special interest in promoting youth policy at national and local </a:t>
            </a:r>
            <a:r>
              <a:rPr lang="en-US" dirty="0" smtClean="0">
                <a:solidFill>
                  <a:schemeClr val="bg1"/>
                </a:solidFill>
                <a:latin typeface="Times New Roman" panose="02020603050405020304" pitchFamily="18" charset="0"/>
                <a:cs typeface="Times New Roman" panose="02020603050405020304" pitchFamily="18" charset="0"/>
              </a:rPr>
              <a:t>level.</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r>
              <a:rPr lang="en-US" dirty="0" smtClean="0">
                <a:solidFill>
                  <a:schemeClr val="bg1"/>
                </a:solidFill>
                <a:latin typeface="Times New Roman" panose="02020603050405020304" pitchFamily="18" charset="0"/>
                <a:cs typeface="Times New Roman" panose="02020603050405020304" pitchFamily="18" charset="0"/>
              </a:rPr>
              <a:t>According </a:t>
            </a:r>
            <a:r>
              <a:rPr lang="en-US" dirty="0">
                <a:solidFill>
                  <a:schemeClr val="bg1"/>
                </a:solidFill>
                <a:latin typeface="Times New Roman" panose="02020603050405020304" pitchFamily="18" charset="0"/>
                <a:cs typeface="Times New Roman" panose="02020603050405020304" pitchFamily="18" charset="0"/>
              </a:rPr>
              <a:t>to the legislation of the Republic of Moldova, youth represents persons aging 16-30, but the official statistics of the Republic of Moldova define young population as persons aging 15-29.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r>
              <a:rPr lang="en-US" dirty="0" smtClean="0">
                <a:solidFill>
                  <a:schemeClr val="bg1"/>
                </a:solidFill>
                <a:latin typeface="Times New Roman" panose="02020603050405020304" pitchFamily="18" charset="0"/>
                <a:cs typeface="Times New Roman" panose="02020603050405020304" pitchFamily="18" charset="0"/>
              </a:rPr>
              <a:t>Part </a:t>
            </a:r>
            <a:r>
              <a:rPr lang="en-US" dirty="0">
                <a:solidFill>
                  <a:schemeClr val="bg1"/>
                </a:solidFill>
                <a:latin typeface="Times New Roman" panose="02020603050405020304" pitchFamily="18" charset="0"/>
                <a:cs typeface="Times New Roman" panose="02020603050405020304" pitchFamily="18" charset="0"/>
              </a:rPr>
              <a:t>of this category are: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high </a:t>
            </a:r>
            <a:r>
              <a:rPr lang="en-US" dirty="0">
                <a:solidFill>
                  <a:schemeClr val="bg1"/>
                </a:solidFill>
                <a:latin typeface="Times New Roman" panose="02020603050405020304" pitchFamily="18" charset="0"/>
                <a:cs typeface="Times New Roman" panose="02020603050405020304" pitchFamily="18" charset="0"/>
              </a:rPr>
              <a:t>schools students,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university </a:t>
            </a:r>
            <a:r>
              <a:rPr lang="en-US" dirty="0">
                <a:solidFill>
                  <a:schemeClr val="bg1"/>
                </a:solidFill>
                <a:latin typeface="Times New Roman" panose="02020603050405020304" pitchFamily="18" charset="0"/>
                <a:cs typeface="Times New Roman" panose="02020603050405020304" pitchFamily="18" charset="0"/>
              </a:rPr>
              <a:t>students,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high </a:t>
            </a:r>
            <a:r>
              <a:rPr lang="en-US" dirty="0">
                <a:solidFill>
                  <a:schemeClr val="bg1"/>
                </a:solidFill>
                <a:latin typeface="Times New Roman" panose="02020603050405020304" pitchFamily="18" charset="0"/>
                <a:cs typeface="Times New Roman" panose="02020603050405020304" pitchFamily="18" charset="0"/>
              </a:rPr>
              <a:t>school and university graduates,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employed </a:t>
            </a:r>
            <a:r>
              <a:rPr lang="en-US" dirty="0">
                <a:solidFill>
                  <a:schemeClr val="bg1"/>
                </a:solidFill>
                <a:latin typeface="Times New Roman" panose="02020603050405020304" pitchFamily="18" charset="0"/>
                <a:cs typeface="Times New Roman" panose="02020603050405020304" pitchFamily="18" charset="0"/>
              </a:rPr>
              <a:t>youth,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qualified </a:t>
            </a:r>
            <a:r>
              <a:rPr lang="en-US" dirty="0">
                <a:solidFill>
                  <a:schemeClr val="bg1"/>
                </a:solidFill>
                <a:latin typeface="Times New Roman" panose="02020603050405020304" pitchFamily="18" charset="0"/>
                <a:cs typeface="Times New Roman" panose="02020603050405020304" pitchFamily="18" charset="0"/>
              </a:rPr>
              <a:t>and non-qualified youth looking for a job, </a:t>
            </a:r>
            <a:endParaRPr lang="ro-RO" dirty="0" smtClean="0">
              <a:solidFill>
                <a:schemeClr val="bg1"/>
              </a:solidFill>
              <a:latin typeface="Times New Roman" panose="02020603050405020304" pitchFamily="18" charset="0"/>
              <a:cs typeface="Times New Roman" panose="02020603050405020304" pitchFamily="18" charset="0"/>
            </a:endParaRPr>
          </a:p>
          <a:p>
            <a:pPr marL="0" indent="352425" algn="just">
              <a:buFont typeface="Wingdings" panose="05000000000000000000" pitchFamily="2" charset="2"/>
              <a:buChar char="ü"/>
            </a:pPr>
            <a:r>
              <a:rPr lang="en-US" dirty="0" smtClean="0">
                <a:solidFill>
                  <a:schemeClr val="bg1"/>
                </a:solidFill>
                <a:latin typeface="Times New Roman" panose="02020603050405020304" pitchFamily="18" charset="0"/>
                <a:cs typeface="Times New Roman" panose="02020603050405020304" pitchFamily="18" charset="0"/>
              </a:rPr>
              <a:t>young </a:t>
            </a:r>
            <a:r>
              <a:rPr lang="en-US" dirty="0">
                <a:solidFill>
                  <a:schemeClr val="bg1"/>
                </a:solidFill>
                <a:latin typeface="Times New Roman" panose="02020603050405020304" pitchFamily="18" charset="0"/>
                <a:cs typeface="Times New Roman" panose="02020603050405020304" pitchFamily="18" charset="0"/>
              </a:rPr>
              <a:t>families, etc</a:t>
            </a:r>
            <a:r>
              <a:rPr lang="en-US" dirty="0">
                <a:solidFill>
                  <a:schemeClr val="bg1"/>
                </a:solidFill>
              </a:rPr>
              <a:t>. </a:t>
            </a:r>
            <a:endParaRPr lang="ru-RU" dirty="0">
              <a:solidFill>
                <a:schemeClr val="bg1"/>
              </a:solidFill>
            </a:endParaRPr>
          </a:p>
        </p:txBody>
      </p:sp>
    </p:spTree>
    <p:extLst>
      <p:ext uri="{BB962C8B-B14F-4D97-AF65-F5344CB8AC3E}">
        <p14:creationId xmlns:p14="http://schemas.microsoft.com/office/powerpoint/2010/main" val="3747504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916230"/>
          </a:xfrm>
        </p:spPr>
        <p:txBody>
          <a:bodyPr>
            <a:normAutofit/>
          </a:bodyPr>
          <a:lstStyle/>
          <a:p>
            <a:r>
              <a:rPr lang="en-US" sz="3200" b="1" dirty="0" smtClean="0"/>
              <a:t>YOUTH IN MOLDOVA</a:t>
            </a:r>
            <a:endParaRPr lang="en-US" sz="3200" b="1" dirty="0"/>
          </a:p>
        </p:txBody>
      </p:sp>
      <p:sp>
        <p:nvSpPr>
          <p:cNvPr id="3" name="Content Placeholder 2"/>
          <p:cNvSpPr>
            <a:spLocks noGrp="1"/>
          </p:cNvSpPr>
          <p:nvPr>
            <p:ph idx="1"/>
          </p:nvPr>
        </p:nvSpPr>
        <p:spPr>
          <a:xfrm>
            <a:off x="296260" y="2207360"/>
            <a:ext cx="8704185" cy="4428445"/>
          </a:xfrm>
        </p:spPr>
        <p:txBody>
          <a:bodyPr>
            <a:normAutofit lnSpcReduction="10000"/>
          </a:bodyPr>
          <a:lstStyle/>
          <a:p>
            <a:pPr marL="0" indent="546100" algn="just">
              <a:spcBef>
                <a:spcPts val="0"/>
              </a:spcBef>
              <a:spcAft>
                <a:spcPts val="0"/>
              </a:spcAft>
              <a:buFont typeface="Wingdings" panose="05000000000000000000" pitchFamily="2" charset="2"/>
              <a:buChar char="Ø"/>
            </a:pPr>
            <a:r>
              <a:rPr lang="ru-RU" dirty="0" err="1" smtClean="0">
                <a:latin typeface="Times New Roman"/>
                <a:ea typeface="Calibri"/>
                <a:cs typeface="Times New Roman"/>
              </a:rPr>
              <a:t>European</a:t>
            </a:r>
            <a:r>
              <a:rPr lang="ru-RU" dirty="0" smtClean="0">
                <a:latin typeface="Times New Roman"/>
                <a:ea typeface="Calibri"/>
                <a:cs typeface="Times New Roman"/>
              </a:rPr>
              <a:t> </a:t>
            </a:r>
            <a:r>
              <a:rPr lang="ru-RU" dirty="0" err="1">
                <a:latin typeface="Times New Roman"/>
                <a:ea typeface="Calibri"/>
                <a:cs typeface="Times New Roman"/>
              </a:rPr>
              <a:t>integration</a:t>
            </a:r>
            <a:r>
              <a:rPr lang="ru-RU" dirty="0">
                <a:latin typeface="Times New Roman"/>
                <a:ea typeface="Calibri"/>
                <a:cs typeface="Times New Roman"/>
              </a:rPr>
              <a:t> </a:t>
            </a:r>
            <a:r>
              <a:rPr lang="ru-RU" dirty="0" err="1">
                <a:latin typeface="Times New Roman"/>
                <a:ea typeface="Calibri"/>
                <a:cs typeface="Times New Roman"/>
              </a:rPr>
              <a:t>is</a:t>
            </a:r>
            <a:r>
              <a:rPr lang="ru-RU" dirty="0">
                <a:latin typeface="Times New Roman"/>
                <a:ea typeface="Calibri"/>
                <a:cs typeface="Times New Roman"/>
              </a:rPr>
              <a:t> </a:t>
            </a:r>
            <a:r>
              <a:rPr lang="ru-RU" dirty="0" err="1">
                <a:latin typeface="Times New Roman"/>
                <a:ea typeface="Calibri"/>
                <a:cs typeface="Times New Roman"/>
              </a:rPr>
              <a:t>defined</a:t>
            </a:r>
            <a:r>
              <a:rPr lang="ru-RU" dirty="0">
                <a:latin typeface="Times New Roman"/>
                <a:ea typeface="Calibri"/>
                <a:cs typeface="Times New Roman"/>
              </a:rPr>
              <a:t> </a:t>
            </a:r>
            <a:r>
              <a:rPr lang="ru-RU" dirty="0" err="1">
                <a:latin typeface="Times New Roman"/>
                <a:ea typeface="Calibri"/>
                <a:cs typeface="Times New Roman"/>
              </a:rPr>
              <a:t>by</a:t>
            </a:r>
            <a:r>
              <a:rPr lang="ru-RU" dirty="0">
                <a:latin typeface="Times New Roman"/>
                <a:ea typeface="Calibri"/>
                <a:cs typeface="Times New Roman"/>
              </a:rPr>
              <a:t> </a:t>
            </a:r>
            <a:r>
              <a:rPr lang="ru-RU" dirty="0" err="1">
                <a:latin typeface="Times New Roman"/>
                <a:ea typeface="Calibri"/>
                <a:cs typeface="Times New Roman"/>
              </a:rPr>
              <a:t>Moldova</a:t>
            </a:r>
            <a:r>
              <a:rPr lang="ru-RU" dirty="0">
                <a:latin typeface="Times New Roman"/>
                <a:ea typeface="Calibri"/>
                <a:cs typeface="Times New Roman"/>
              </a:rPr>
              <a:t> </a:t>
            </a:r>
            <a:r>
              <a:rPr lang="ru-RU" dirty="0" err="1">
                <a:latin typeface="Times New Roman"/>
                <a:ea typeface="Calibri"/>
                <a:cs typeface="Times New Roman"/>
              </a:rPr>
              <a:t>as</a:t>
            </a:r>
            <a:r>
              <a:rPr lang="ru-RU" dirty="0">
                <a:latin typeface="Times New Roman"/>
                <a:ea typeface="Calibri"/>
                <a:cs typeface="Times New Roman"/>
              </a:rPr>
              <a:t> a </a:t>
            </a:r>
            <a:r>
              <a:rPr lang="ru-RU" dirty="0" err="1">
                <a:latin typeface="Times New Roman"/>
                <a:ea typeface="Calibri"/>
                <a:cs typeface="Times New Roman"/>
              </a:rPr>
              <a:t>fundamental</a:t>
            </a:r>
            <a:r>
              <a:rPr lang="ru-RU" dirty="0">
                <a:latin typeface="Times New Roman"/>
                <a:ea typeface="Calibri"/>
                <a:cs typeface="Times New Roman"/>
              </a:rPr>
              <a:t> </a:t>
            </a:r>
            <a:r>
              <a:rPr lang="ru-RU" dirty="0" err="1">
                <a:latin typeface="Times New Roman"/>
                <a:ea typeface="Calibri"/>
                <a:cs typeface="Times New Roman"/>
              </a:rPr>
              <a:t>development</a:t>
            </a:r>
            <a:r>
              <a:rPr lang="ru-RU" dirty="0">
                <a:latin typeface="Times New Roman"/>
                <a:ea typeface="Calibri"/>
                <a:cs typeface="Times New Roman"/>
              </a:rPr>
              <a:t> </a:t>
            </a:r>
            <a:r>
              <a:rPr lang="ru-RU" dirty="0" err="1">
                <a:latin typeface="Times New Roman"/>
                <a:ea typeface="Calibri"/>
                <a:cs typeface="Times New Roman"/>
              </a:rPr>
              <a:t>objective</a:t>
            </a:r>
            <a:r>
              <a:rPr lang="ru-RU" dirty="0">
                <a:latin typeface="Times New Roman"/>
                <a:ea typeface="Calibri"/>
                <a:cs typeface="Times New Roman"/>
              </a:rPr>
              <a:t>, </a:t>
            </a:r>
            <a:r>
              <a:rPr lang="ru-RU" dirty="0" err="1">
                <a:latin typeface="Times New Roman"/>
                <a:ea typeface="Calibri"/>
                <a:cs typeface="Times New Roman"/>
              </a:rPr>
              <a:t>which</a:t>
            </a:r>
            <a:r>
              <a:rPr lang="ru-RU" dirty="0">
                <a:latin typeface="Times New Roman"/>
                <a:ea typeface="Calibri"/>
                <a:cs typeface="Times New Roman"/>
              </a:rPr>
              <a:t> </a:t>
            </a:r>
            <a:r>
              <a:rPr lang="ru-RU" dirty="0" err="1">
                <a:latin typeface="Times New Roman"/>
                <a:ea typeface="Calibri"/>
                <a:cs typeface="Times New Roman"/>
              </a:rPr>
              <a:t>means</a:t>
            </a:r>
            <a:r>
              <a:rPr lang="ru-RU" dirty="0">
                <a:latin typeface="Times New Roman"/>
                <a:ea typeface="Calibri"/>
                <a:cs typeface="Times New Roman"/>
              </a:rPr>
              <a:t> </a:t>
            </a:r>
            <a:r>
              <a:rPr lang="ru-RU" dirty="0" err="1">
                <a:latin typeface="Times New Roman"/>
                <a:ea typeface="Calibri"/>
                <a:cs typeface="Times New Roman"/>
              </a:rPr>
              <a:t>the</a:t>
            </a:r>
            <a:r>
              <a:rPr lang="ru-RU" dirty="0">
                <a:latin typeface="Times New Roman"/>
                <a:ea typeface="Calibri"/>
                <a:cs typeface="Times New Roman"/>
              </a:rPr>
              <a:t> </a:t>
            </a:r>
            <a:r>
              <a:rPr lang="ru-RU" dirty="0" err="1">
                <a:latin typeface="Times New Roman"/>
                <a:ea typeface="Calibri"/>
                <a:cs typeface="Times New Roman"/>
              </a:rPr>
              <a:t>consistent</a:t>
            </a:r>
            <a:r>
              <a:rPr lang="ru-RU" dirty="0">
                <a:latin typeface="Times New Roman"/>
                <a:ea typeface="Calibri"/>
                <a:cs typeface="Times New Roman"/>
              </a:rPr>
              <a:t> </a:t>
            </a:r>
            <a:r>
              <a:rPr lang="ru-RU" dirty="0" err="1">
                <a:latin typeface="Times New Roman"/>
                <a:ea typeface="Calibri"/>
                <a:cs typeface="Times New Roman"/>
              </a:rPr>
              <a:t>implementation</a:t>
            </a:r>
            <a:r>
              <a:rPr lang="ru-RU" dirty="0">
                <a:latin typeface="Times New Roman"/>
                <a:ea typeface="Calibri"/>
                <a:cs typeface="Times New Roman"/>
              </a:rPr>
              <a:t> </a:t>
            </a:r>
            <a:r>
              <a:rPr lang="ru-RU" dirty="0" err="1">
                <a:latin typeface="Times New Roman"/>
                <a:ea typeface="Calibri"/>
                <a:cs typeface="Times New Roman"/>
              </a:rPr>
              <a:t>of</a:t>
            </a:r>
            <a:r>
              <a:rPr lang="ru-RU" dirty="0">
                <a:latin typeface="Times New Roman"/>
                <a:ea typeface="Calibri"/>
                <a:cs typeface="Times New Roman"/>
              </a:rPr>
              <a:t> </a:t>
            </a:r>
            <a:r>
              <a:rPr lang="ru-RU" dirty="0" err="1">
                <a:latin typeface="Times New Roman"/>
                <a:ea typeface="Calibri"/>
                <a:cs typeface="Times New Roman"/>
              </a:rPr>
              <a:t>common</a:t>
            </a:r>
            <a:r>
              <a:rPr lang="ru-RU" dirty="0">
                <a:latin typeface="Times New Roman"/>
                <a:ea typeface="Calibri"/>
                <a:cs typeface="Times New Roman"/>
              </a:rPr>
              <a:t> </a:t>
            </a:r>
            <a:r>
              <a:rPr lang="ru-RU" dirty="0" err="1">
                <a:latin typeface="Times New Roman"/>
                <a:ea typeface="Calibri"/>
                <a:cs typeface="Times New Roman"/>
              </a:rPr>
              <a:t>European</a:t>
            </a:r>
            <a:r>
              <a:rPr lang="ru-RU" dirty="0">
                <a:latin typeface="Times New Roman"/>
                <a:ea typeface="Calibri"/>
                <a:cs typeface="Times New Roman"/>
              </a:rPr>
              <a:t> </a:t>
            </a:r>
            <a:r>
              <a:rPr lang="ru-RU" dirty="0" err="1">
                <a:latin typeface="Times New Roman"/>
                <a:ea typeface="Calibri"/>
                <a:cs typeface="Times New Roman"/>
              </a:rPr>
              <a:t>values</a:t>
            </a:r>
            <a:r>
              <a:rPr lang="ru-RU" dirty="0">
                <a:latin typeface="Times New Roman"/>
                <a:ea typeface="Calibri"/>
                <a:cs typeface="Times New Roman"/>
              </a:rPr>
              <a:t> </a:t>
            </a:r>
            <a:r>
              <a:rPr lang="ru-RU" dirty="0" err="1">
                <a:latin typeface="Times New Roman"/>
                <a:ea typeface="Calibri"/>
                <a:cs typeface="Times New Roman"/>
              </a:rPr>
              <a:t>and</a:t>
            </a:r>
            <a:r>
              <a:rPr lang="ru-RU" dirty="0">
                <a:latin typeface="Times New Roman"/>
                <a:ea typeface="Calibri"/>
                <a:cs typeface="Times New Roman"/>
              </a:rPr>
              <a:t> </a:t>
            </a:r>
            <a:r>
              <a:rPr lang="ru-RU" dirty="0" err="1">
                <a:latin typeface="Times New Roman"/>
                <a:ea typeface="Calibri"/>
                <a:cs typeface="Times New Roman"/>
              </a:rPr>
              <a:t>standards</a:t>
            </a:r>
            <a:r>
              <a:rPr lang="ru-RU" dirty="0">
                <a:latin typeface="Times New Roman"/>
                <a:ea typeface="Calibri"/>
                <a:cs typeface="Times New Roman"/>
              </a:rPr>
              <a:t>, </a:t>
            </a:r>
            <a:r>
              <a:rPr lang="ru-RU" dirty="0" err="1">
                <a:latin typeface="Times New Roman"/>
                <a:ea typeface="Calibri"/>
                <a:cs typeface="Times New Roman"/>
              </a:rPr>
              <a:t>living</a:t>
            </a:r>
            <a:r>
              <a:rPr lang="ru-RU" dirty="0">
                <a:latin typeface="Times New Roman"/>
                <a:ea typeface="Calibri"/>
                <a:cs typeface="Times New Roman"/>
              </a:rPr>
              <a:t> </a:t>
            </a:r>
            <a:r>
              <a:rPr lang="ru-RU" dirty="0" err="1">
                <a:latin typeface="Times New Roman"/>
                <a:ea typeface="Calibri"/>
                <a:cs typeface="Times New Roman"/>
              </a:rPr>
              <a:t>standards</a:t>
            </a:r>
            <a:r>
              <a:rPr lang="ru-RU" dirty="0">
                <a:latin typeface="Times New Roman"/>
                <a:ea typeface="Calibri"/>
                <a:cs typeface="Times New Roman"/>
              </a:rPr>
              <a:t> </a:t>
            </a:r>
            <a:r>
              <a:rPr lang="ru-RU" dirty="0" err="1">
                <a:latin typeface="Times New Roman"/>
                <a:ea typeface="Calibri"/>
                <a:cs typeface="Times New Roman"/>
              </a:rPr>
              <a:t>and</a:t>
            </a:r>
            <a:r>
              <a:rPr lang="ru-RU" dirty="0">
                <a:latin typeface="Times New Roman"/>
                <a:ea typeface="Calibri"/>
                <a:cs typeface="Times New Roman"/>
              </a:rPr>
              <a:t> </a:t>
            </a:r>
            <a:r>
              <a:rPr lang="ru-RU" dirty="0" err="1">
                <a:latin typeface="Times New Roman"/>
                <a:ea typeface="Calibri"/>
                <a:cs typeface="Times New Roman"/>
              </a:rPr>
              <a:t>economic</a:t>
            </a:r>
            <a:r>
              <a:rPr lang="ru-RU" dirty="0">
                <a:latin typeface="Times New Roman"/>
                <a:ea typeface="Calibri"/>
                <a:cs typeface="Times New Roman"/>
              </a:rPr>
              <a:t> </a:t>
            </a:r>
            <a:r>
              <a:rPr lang="ru-RU" dirty="0" err="1">
                <a:latin typeface="Times New Roman"/>
                <a:ea typeface="Calibri"/>
                <a:cs typeface="Times New Roman"/>
              </a:rPr>
              <a:t>development</a:t>
            </a:r>
            <a:r>
              <a:rPr lang="ru-RU" dirty="0">
                <a:latin typeface="Times New Roman"/>
                <a:ea typeface="Calibri"/>
                <a:cs typeface="Times New Roman"/>
              </a:rPr>
              <a:t> </a:t>
            </a:r>
            <a:r>
              <a:rPr lang="ru-RU" dirty="0" err="1">
                <a:latin typeface="Times New Roman"/>
                <a:ea typeface="Calibri"/>
                <a:cs typeface="Times New Roman"/>
              </a:rPr>
              <a:t>models</a:t>
            </a:r>
            <a:r>
              <a:rPr lang="ro-RO" dirty="0" smtClean="0">
                <a:latin typeface="Times New Roman"/>
                <a:ea typeface="Calibri"/>
                <a:cs typeface="Times New Roman"/>
              </a:rPr>
              <a:t>.</a:t>
            </a:r>
          </a:p>
          <a:p>
            <a:pPr marL="0" indent="546100" algn="just">
              <a:spcBef>
                <a:spcPts val="0"/>
              </a:spcBef>
              <a:spcAft>
                <a:spcPts val="0"/>
              </a:spcAft>
              <a:buNone/>
            </a:pPr>
            <a:endParaRPr lang="ro-RO" dirty="0" smtClean="0">
              <a:latin typeface="Times New Roman"/>
              <a:ea typeface="Calibri"/>
              <a:cs typeface="Times New Roman"/>
            </a:endParaRPr>
          </a:p>
          <a:p>
            <a:pPr marL="0" indent="546100" algn="just">
              <a:spcBef>
                <a:spcPts val="0"/>
              </a:spcBef>
              <a:spcAft>
                <a:spcPts val="0"/>
              </a:spcAft>
              <a:buFont typeface="Wingdings" panose="05000000000000000000" pitchFamily="2" charset="2"/>
              <a:buChar char="Ø"/>
            </a:pPr>
            <a:r>
              <a:rPr lang="en-US" dirty="0">
                <a:latin typeface="Times New Roman"/>
                <a:ea typeface="Calibri"/>
                <a:cs typeface="Times New Roman"/>
              </a:rPr>
              <a:t>In condition of European integration the Government of Republic of Moldova is fully engaged with European youth agenda and is implementing different </a:t>
            </a:r>
            <a:r>
              <a:rPr lang="en-US" dirty="0" smtClean="0">
                <a:latin typeface="Times New Roman"/>
                <a:ea typeface="Calibri"/>
                <a:cs typeface="Times New Roman"/>
              </a:rPr>
              <a:t>programs </a:t>
            </a:r>
            <a:r>
              <a:rPr lang="en-US" dirty="0">
                <a:latin typeface="Times New Roman"/>
                <a:ea typeface="Calibri"/>
                <a:cs typeface="Times New Roman"/>
              </a:rPr>
              <a:t>and working plans to those similar already adopted by its European neighbors in the field of youth policy. </a:t>
            </a:r>
            <a:endParaRPr lang="ro-RO" dirty="0" smtClean="0">
              <a:latin typeface="Times New Roman"/>
              <a:ea typeface="Calibri"/>
              <a:cs typeface="Times New Roman"/>
            </a:endParaRPr>
          </a:p>
          <a:p>
            <a:pPr algn="just">
              <a:lnSpc>
                <a:spcPct val="150000"/>
              </a:lnSpc>
              <a:spcAft>
                <a:spcPts val="0"/>
              </a:spcAft>
            </a:pPr>
            <a:endParaRPr lang="ro-RO" dirty="0" smtClean="0">
              <a:latin typeface="Times New Roman"/>
              <a:ea typeface="Calibri"/>
              <a:cs typeface="Times New Roman"/>
            </a:endParaRPr>
          </a:p>
          <a:p>
            <a:pPr algn="just">
              <a:lnSpc>
                <a:spcPct val="150000"/>
              </a:lnSpc>
              <a:spcAft>
                <a:spcPts val="0"/>
              </a:spcAft>
            </a:pPr>
            <a:endParaRPr lang="ru-RU" sz="2400" dirty="0">
              <a:ea typeface="Calibri"/>
              <a:cs typeface="Times New Roman"/>
            </a:endParaRPr>
          </a:p>
        </p:txBody>
      </p:sp>
    </p:spTree>
    <p:extLst>
      <p:ext uri="{BB962C8B-B14F-4D97-AF65-F5344CB8AC3E}">
        <p14:creationId xmlns:p14="http://schemas.microsoft.com/office/powerpoint/2010/main" val="720850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016195" cy="916230"/>
          </a:xfrm>
        </p:spPr>
        <p:txBody>
          <a:bodyPr>
            <a:normAutofit/>
          </a:bodyPr>
          <a:lstStyle/>
          <a:p>
            <a:pPr algn="ctr"/>
            <a:r>
              <a:rPr lang="ro-RO" sz="3200" b="1" dirty="0" smtClean="0">
                <a:latin typeface="Times New Roman" panose="02020603050405020304" pitchFamily="18" charset="0"/>
                <a:cs typeface="Times New Roman" panose="02020603050405020304" pitchFamily="18" charset="0"/>
              </a:rPr>
              <a:t>MIGRATION OF YOUNG PEOPLE </a:t>
            </a:r>
            <a:endParaRPr lang="ru-RU" sz="3200" b="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1059785" y="1291130"/>
            <a:ext cx="7787955" cy="5191970"/>
          </a:xfrm>
        </p:spPr>
        <p:txBody>
          <a:bodyPr>
            <a:normAutofit/>
          </a:bodyPr>
          <a:lstStyle/>
          <a:p>
            <a:pPr marL="0" indent="0" algn="just">
              <a:buNone/>
            </a:pPr>
            <a:r>
              <a:rPr lang="en-US" sz="2400" b="1" dirty="0" smtClean="0">
                <a:solidFill>
                  <a:schemeClr val="bg1"/>
                </a:solidFill>
              </a:rPr>
              <a:t> </a:t>
            </a:r>
            <a:r>
              <a:rPr lang="ru-RU" sz="2400" b="1" dirty="0" err="1">
                <a:solidFill>
                  <a:schemeClr val="bg1"/>
                </a:solidFill>
                <a:latin typeface="Times New Roman"/>
                <a:ea typeface="Calibri"/>
              </a:rPr>
              <a:t>Migration</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of</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young</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people</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represents</a:t>
            </a:r>
            <a:r>
              <a:rPr lang="ru-RU" sz="2400" b="1" dirty="0">
                <a:solidFill>
                  <a:schemeClr val="bg1"/>
                </a:solidFill>
                <a:latin typeface="Times New Roman"/>
                <a:ea typeface="Calibri"/>
              </a:rPr>
              <a:t> a </a:t>
            </a:r>
            <a:r>
              <a:rPr lang="ru-RU" sz="2400" b="1" dirty="0" err="1">
                <a:solidFill>
                  <a:schemeClr val="bg1"/>
                </a:solidFill>
                <a:latin typeface="Times New Roman"/>
                <a:ea typeface="Calibri"/>
              </a:rPr>
              <a:t>big</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problem</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for</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Republic</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of</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Moldova</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that</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is</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continuously</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approached</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in</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public</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speeches</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different</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strategic</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papers</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policy</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notes</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etc</a:t>
            </a:r>
            <a:r>
              <a:rPr lang="ru-RU" sz="2400" b="1" dirty="0">
                <a:solidFill>
                  <a:schemeClr val="bg1"/>
                </a:solidFill>
                <a:latin typeface="Times New Roman"/>
                <a:ea typeface="Calibri"/>
              </a:rPr>
              <a:t>. </a:t>
            </a:r>
            <a:r>
              <a:rPr lang="ru-RU" sz="2400" b="1" dirty="0" err="1" smtClean="0">
                <a:solidFill>
                  <a:schemeClr val="bg1"/>
                </a:solidFill>
                <a:latin typeface="Times New Roman"/>
                <a:ea typeface="Calibri"/>
              </a:rPr>
              <a:t>The</a:t>
            </a:r>
            <a:r>
              <a:rPr lang="ru-RU" sz="2400" b="1" dirty="0" smtClean="0">
                <a:solidFill>
                  <a:schemeClr val="bg1"/>
                </a:solidFill>
                <a:latin typeface="Times New Roman"/>
                <a:ea typeface="Calibri"/>
              </a:rPr>
              <a:t> </a:t>
            </a:r>
            <a:r>
              <a:rPr lang="ru-RU" sz="2400" b="1" dirty="0" err="1">
                <a:solidFill>
                  <a:schemeClr val="bg1"/>
                </a:solidFill>
                <a:latin typeface="Times New Roman"/>
                <a:ea typeface="Calibri"/>
              </a:rPr>
              <a:t>main</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causes</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that</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determine</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the</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migration</a:t>
            </a:r>
            <a:r>
              <a:rPr lang="ru-RU" sz="2400" b="1" dirty="0">
                <a:solidFill>
                  <a:schemeClr val="bg1"/>
                </a:solidFill>
                <a:latin typeface="Times New Roman"/>
                <a:ea typeface="Calibri"/>
              </a:rPr>
              <a:t> </a:t>
            </a:r>
            <a:r>
              <a:rPr lang="ru-RU" sz="2400" b="1" dirty="0" err="1">
                <a:solidFill>
                  <a:schemeClr val="bg1"/>
                </a:solidFill>
                <a:latin typeface="Times New Roman"/>
                <a:ea typeface="Calibri"/>
              </a:rPr>
              <a:t>are</a:t>
            </a:r>
            <a:r>
              <a:rPr lang="ru-RU" sz="2400" b="1" dirty="0">
                <a:solidFill>
                  <a:schemeClr val="bg1"/>
                </a:solidFill>
                <a:latin typeface="Times New Roman"/>
                <a:ea typeface="Calibri"/>
              </a:rPr>
              <a:t>: </a:t>
            </a:r>
            <a:endParaRPr lang="ro-RO" sz="2400" b="1" dirty="0" smtClean="0">
              <a:solidFill>
                <a:schemeClr val="bg1"/>
              </a:solidFill>
              <a:latin typeface="Times New Roman"/>
              <a:ea typeface="Calibri"/>
            </a:endParaRPr>
          </a:p>
          <a:p>
            <a:pPr marL="0" indent="0" algn="just">
              <a:buNone/>
            </a:pPr>
            <a:endParaRPr lang="ru-RU" dirty="0">
              <a:solidFill>
                <a:schemeClr val="bg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07639404"/>
              </p:ext>
            </p:extLst>
          </p:nvPr>
        </p:nvGraphicFramePr>
        <p:xfrm>
          <a:off x="1670605" y="2970885"/>
          <a:ext cx="6096000" cy="3622703"/>
        </p:xfrm>
        <a:graphic>
          <a:graphicData uri="http://schemas.openxmlformats.org/drawingml/2006/table">
            <a:tbl>
              <a:tblPr firstRow="1" bandRow="1">
                <a:tableStyleId>{08FB837D-C827-4EFA-A057-4D05807E0F7C}</a:tableStyleId>
              </a:tblPr>
              <a:tblGrid>
                <a:gridCol w="4581150"/>
                <a:gridCol w="1514850"/>
              </a:tblGrid>
              <a:tr h="559467">
                <a:tc>
                  <a:txBody>
                    <a:bodyPr/>
                    <a:lstStyle/>
                    <a:p>
                      <a:r>
                        <a:rPr lang="ro-RO" sz="1800" smtClean="0">
                          <a:effectLst/>
                        </a:rPr>
                        <a:t>- </a:t>
                      </a:r>
                      <a:r>
                        <a:rPr lang="ro-RO" sz="1800" dirty="0" smtClean="0">
                          <a:effectLst/>
                        </a:rPr>
                        <a:t>l</a:t>
                      </a:r>
                      <a:r>
                        <a:rPr lang="ru-RU" sz="1800" smtClean="0">
                          <a:effectLst/>
                        </a:rPr>
                        <a:t>ack </a:t>
                      </a:r>
                      <a:r>
                        <a:rPr lang="ru-RU" sz="1800" dirty="0" err="1" smtClean="0">
                          <a:effectLst/>
                        </a:rPr>
                        <a:t>of</a:t>
                      </a:r>
                      <a:r>
                        <a:rPr lang="ru-RU" sz="1800" dirty="0" smtClean="0">
                          <a:effectLst/>
                        </a:rPr>
                        <a:t> </a:t>
                      </a:r>
                      <a:r>
                        <a:rPr lang="ru-RU" sz="1800" dirty="0" err="1" smtClean="0">
                          <a:effectLst/>
                        </a:rPr>
                        <a:t>jobs</a:t>
                      </a:r>
                      <a:r>
                        <a:rPr lang="ru-RU" sz="1800" dirty="0" smtClean="0">
                          <a:effectLst/>
                        </a:rPr>
                        <a:t> </a:t>
                      </a:r>
                      <a:endParaRPr lang="ru-RU" sz="1800" b="1" dirty="0">
                        <a:latin typeface="Times New Roman" panose="02020603050405020304" pitchFamily="18" charset="0"/>
                        <a:cs typeface="Times New Roman" panose="02020603050405020304" pitchFamily="18" charset="0"/>
                      </a:endParaRPr>
                    </a:p>
                  </a:txBody>
                  <a:tcPr/>
                </a:tc>
                <a:tc>
                  <a:txBody>
                    <a:bodyPr/>
                    <a:lstStyle/>
                    <a:p>
                      <a:r>
                        <a:rPr lang="ru-RU" sz="1800" dirty="0" smtClean="0">
                          <a:effectLst/>
                        </a:rPr>
                        <a:t>65,4</a:t>
                      </a:r>
                      <a:r>
                        <a:rPr lang="en-US" sz="1800" dirty="0" smtClean="0">
                          <a:effectLst/>
                        </a:rPr>
                        <a:t>%</a:t>
                      </a:r>
                      <a:endParaRPr lang="ru-RU" sz="1800" b="1" dirty="0">
                        <a:latin typeface="Times New Roman" panose="02020603050405020304" pitchFamily="18" charset="0"/>
                        <a:cs typeface="Times New Roman" panose="02020603050405020304" pitchFamily="18" charset="0"/>
                      </a:endParaRPr>
                    </a:p>
                  </a:txBody>
                  <a:tcPr/>
                </a:tc>
              </a:tr>
              <a:tr h="590549">
                <a:tc>
                  <a:txBody>
                    <a:bodyPr/>
                    <a:lstStyle/>
                    <a:p>
                      <a:r>
                        <a:rPr lang="ro-RO" sz="2000" dirty="0" smtClean="0">
                          <a:effectLst/>
                        </a:rPr>
                        <a:t>- </a:t>
                      </a:r>
                      <a:r>
                        <a:rPr lang="ru-RU" sz="2000" dirty="0" err="1" smtClean="0">
                          <a:effectLst/>
                        </a:rPr>
                        <a:t>difficulty</a:t>
                      </a:r>
                      <a:r>
                        <a:rPr lang="ru-RU" sz="2000" dirty="0" smtClean="0">
                          <a:effectLst/>
                        </a:rPr>
                        <a:t> </a:t>
                      </a:r>
                      <a:r>
                        <a:rPr lang="ru-RU" sz="2000" dirty="0" err="1" smtClean="0">
                          <a:effectLst/>
                        </a:rPr>
                        <a:t>to</a:t>
                      </a:r>
                      <a:r>
                        <a:rPr lang="ru-RU" sz="2000" dirty="0" smtClean="0">
                          <a:effectLst/>
                        </a:rPr>
                        <a:t> </a:t>
                      </a:r>
                      <a:r>
                        <a:rPr lang="ru-RU" sz="2000" dirty="0" err="1" smtClean="0">
                          <a:effectLst/>
                        </a:rPr>
                        <a:t>ear</a:t>
                      </a:r>
                      <a:r>
                        <a:rPr lang="en-US" sz="2000" dirty="0" smtClean="0">
                          <a:effectLst/>
                        </a:rPr>
                        <a:t>n</a:t>
                      </a:r>
                      <a:r>
                        <a:rPr lang="ru-RU" sz="2000" dirty="0" smtClean="0">
                          <a:effectLst/>
                        </a:rPr>
                        <a:t> </a:t>
                      </a:r>
                      <a:r>
                        <a:rPr lang="ru-RU" sz="2000" dirty="0" err="1" smtClean="0">
                          <a:effectLst/>
                        </a:rPr>
                        <a:t>money</a:t>
                      </a:r>
                      <a:r>
                        <a:rPr lang="ru-RU" sz="2000" dirty="0" smtClean="0">
                          <a:effectLst/>
                        </a:rPr>
                        <a:t> </a:t>
                      </a:r>
                      <a:r>
                        <a:rPr lang="ru-RU" sz="2000" dirty="0" err="1" smtClean="0">
                          <a:effectLst/>
                        </a:rPr>
                        <a:t>for</a:t>
                      </a:r>
                      <a:r>
                        <a:rPr lang="ru-RU" sz="2000" dirty="0" smtClean="0">
                          <a:effectLst/>
                        </a:rPr>
                        <a:t> a </a:t>
                      </a:r>
                      <a:r>
                        <a:rPr lang="ru-RU" sz="2000" dirty="0" err="1" smtClean="0">
                          <a:effectLst/>
                        </a:rPr>
                        <a:t>decent</a:t>
                      </a:r>
                      <a:r>
                        <a:rPr lang="ru-RU" sz="2000" dirty="0" smtClean="0">
                          <a:effectLst/>
                        </a:rPr>
                        <a:t> </a:t>
                      </a:r>
                      <a:r>
                        <a:rPr lang="ru-RU" sz="2000" dirty="0" err="1" smtClean="0">
                          <a:effectLst/>
                        </a:rPr>
                        <a:t>living</a:t>
                      </a:r>
                      <a:r>
                        <a:rPr lang="ru-RU" sz="2000" dirty="0" smtClean="0">
                          <a:effectLst/>
                        </a:rPr>
                        <a:t> </a:t>
                      </a:r>
                      <a:endParaRPr lang="ru-RU" sz="2000" b="1"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ru-RU" sz="1800" dirty="0" smtClean="0">
                          <a:effectLst/>
                        </a:rPr>
                        <a:t>64,9</a:t>
                      </a:r>
                      <a:r>
                        <a:rPr lang="en-US" sz="1800" dirty="0" smtClean="0">
                          <a:effectLst/>
                        </a:rPr>
                        <a:t>%</a:t>
                      </a:r>
                      <a:endParaRPr lang="ru-RU" sz="1800" b="1" dirty="0">
                        <a:solidFill>
                          <a:schemeClr val="bg1"/>
                        </a:solidFill>
                        <a:latin typeface="Times New Roman" panose="02020603050405020304" pitchFamily="18" charset="0"/>
                        <a:cs typeface="Times New Roman" panose="02020603050405020304" pitchFamily="18" charset="0"/>
                      </a:endParaRPr>
                    </a:p>
                  </a:txBody>
                  <a:tcPr/>
                </a:tc>
              </a:tr>
              <a:tr h="590549">
                <a:tc>
                  <a:txBody>
                    <a:bodyPr/>
                    <a:lstStyle/>
                    <a:p>
                      <a:r>
                        <a:rPr lang="ro-RO" sz="2000" dirty="0" smtClean="0">
                          <a:effectLst/>
                        </a:rPr>
                        <a:t>- </a:t>
                      </a:r>
                      <a:r>
                        <a:rPr lang="ru-RU" sz="2000" dirty="0" err="1" smtClean="0">
                          <a:effectLst/>
                        </a:rPr>
                        <a:t>poverty</a:t>
                      </a:r>
                      <a:endParaRPr lang="ru-RU" sz="2000" b="1"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ru-RU" sz="1800" dirty="0" smtClean="0">
                          <a:effectLst/>
                        </a:rPr>
                        <a:t>63,4%</a:t>
                      </a:r>
                      <a:endParaRPr lang="ru-RU" sz="1800" b="1" dirty="0">
                        <a:solidFill>
                          <a:schemeClr val="bg1"/>
                        </a:solidFill>
                        <a:latin typeface="Times New Roman" panose="02020603050405020304" pitchFamily="18" charset="0"/>
                        <a:cs typeface="Times New Roman" panose="02020603050405020304" pitchFamily="18" charset="0"/>
                      </a:endParaRPr>
                    </a:p>
                  </a:txBody>
                  <a:tcPr/>
                </a:tc>
              </a:tr>
              <a:tr h="590549">
                <a:tc>
                  <a:txBody>
                    <a:bodyPr/>
                    <a:lstStyle/>
                    <a:p>
                      <a:r>
                        <a:rPr lang="ro-RO" sz="2000" dirty="0" smtClean="0">
                          <a:effectLst/>
                        </a:rPr>
                        <a:t>- </a:t>
                      </a:r>
                      <a:r>
                        <a:rPr lang="ru-RU" sz="2000" dirty="0" err="1" smtClean="0">
                          <a:effectLst/>
                        </a:rPr>
                        <a:t>desire</a:t>
                      </a:r>
                      <a:r>
                        <a:rPr lang="ru-RU" sz="2000" dirty="0" smtClean="0">
                          <a:effectLst/>
                        </a:rPr>
                        <a:t> </a:t>
                      </a:r>
                      <a:r>
                        <a:rPr lang="ru-RU" sz="2000" dirty="0" err="1" smtClean="0">
                          <a:effectLst/>
                        </a:rPr>
                        <a:t>to</a:t>
                      </a:r>
                      <a:r>
                        <a:rPr lang="ru-RU" sz="2000" dirty="0" smtClean="0">
                          <a:effectLst/>
                        </a:rPr>
                        <a:t> </a:t>
                      </a:r>
                      <a:r>
                        <a:rPr lang="ru-RU" sz="2000" dirty="0" err="1" smtClean="0">
                          <a:effectLst/>
                        </a:rPr>
                        <a:t>live</a:t>
                      </a:r>
                      <a:r>
                        <a:rPr lang="ru-RU" sz="2000" dirty="0" smtClean="0">
                          <a:effectLst/>
                        </a:rPr>
                        <a:t> </a:t>
                      </a:r>
                      <a:r>
                        <a:rPr lang="ru-RU" sz="2000" dirty="0" err="1" smtClean="0">
                          <a:effectLst/>
                        </a:rPr>
                        <a:t>in</a:t>
                      </a:r>
                      <a:r>
                        <a:rPr lang="ru-RU" sz="2000" dirty="0" smtClean="0">
                          <a:effectLst/>
                        </a:rPr>
                        <a:t> a </a:t>
                      </a:r>
                      <a:r>
                        <a:rPr lang="ru-RU" sz="2000" dirty="0" err="1" smtClean="0">
                          <a:effectLst/>
                        </a:rPr>
                        <a:t>developed</a:t>
                      </a:r>
                      <a:r>
                        <a:rPr lang="ru-RU" sz="2000" dirty="0" smtClean="0">
                          <a:effectLst/>
                        </a:rPr>
                        <a:t> </a:t>
                      </a:r>
                      <a:r>
                        <a:rPr lang="ru-RU" sz="2000" dirty="0" err="1" smtClean="0">
                          <a:effectLst/>
                        </a:rPr>
                        <a:t>country</a:t>
                      </a:r>
                      <a:r>
                        <a:rPr lang="ru-RU" sz="2000" dirty="0" smtClean="0">
                          <a:effectLst/>
                        </a:rPr>
                        <a:t> </a:t>
                      </a:r>
                      <a:endParaRPr lang="ru-RU" sz="2000" b="1"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ru-RU" sz="1800" dirty="0" smtClean="0">
                          <a:effectLst/>
                        </a:rPr>
                        <a:t>22,4%</a:t>
                      </a:r>
                      <a:endParaRPr lang="ru-RU" sz="1800" b="1" dirty="0">
                        <a:solidFill>
                          <a:schemeClr val="bg1"/>
                        </a:solidFill>
                        <a:latin typeface="Times New Roman" panose="02020603050405020304" pitchFamily="18" charset="0"/>
                        <a:cs typeface="Times New Roman" panose="02020603050405020304" pitchFamily="18" charset="0"/>
                      </a:endParaRPr>
                    </a:p>
                  </a:txBody>
                  <a:tcPr/>
                </a:tc>
              </a:tr>
              <a:tr h="590549">
                <a:tc>
                  <a:txBody>
                    <a:bodyPr/>
                    <a:lstStyle/>
                    <a:p>
                      <a:r>
                        <a:rPr lang="ro-RO" sz="2000" dirty="0" smtClean="0">
                          <a:effectLst/>
                        </a:rPr>
                        <a:t>- </a:t>
                      </a:r>
                      <a:r>
                        <a:rPr lang="ru-RU" sz="2000" dirty="0" err="1" smtClean="0">
                          <a:effectLst/>
                        </a:rPr>
                        <a:t>corruption</a:t>
                      </a:r>
                      <a:r>
                        <a:rPr lang="ru-RU" sz="2000" dirty="0" smtClean="0">
                          <a:effectLst/>
                        </a:rPr>
                        <a:t> </a:t>
                      </a:r>
                      <a:endParaRPr lang="ru-RU" sz="2000" b="1"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ru-RU" sz="1800" dirty="0" smtClean="0">
                          <a:effectLst/>
                        </a:rPr>
                        <a:t>22,2%</a:t>
                      </a:r>
                      <a:endParaRPr lang="ru-RU" sz="1800" b="1" dirty="0">
                        <a:solidFill>
                          <a:schemeClr val="bg1"/>
                        </a:solidFill>
                        <a:latin typeface="Times New Roman" panose="02020603050405020304" pitchFamily="18" charset="0"/>
                        <a:cs typeface="Times New Roman" panose="02020603050405020304" pitchFamily="18" charset="0"/>
                      </a:endParaRPr>
                    </a:p>
                  </a:txBody>
                  <a:tcPr/>
                </a:tc>
              </a:tr>
              <a:tr h="590549">
                <a:tc>
                  <a:txBody>
                    <a:bodyPr/>
                    <a:lstStyle/>
                    <a:p>
                      <a:r>
                        <a:rPr lang="ro-RO" sz="2000" dirty="0" smtClean="0">
                          <a:effectLst/>
                        </a:rPr>
                        <a:t>- </a:t>
                      </a:r>
                      <a:r>
                        <a:rPr lang="ru-RU" sz="2000" dirty="0" err="1" smtClean="0">
                          <a:effectLst/>
                        </a:rPr>
                        <a:t>economic</a:t>
                      </a:r>
                      <a:r>
                        <a:rPr lang="ru-RU" sz="2000" dirty="0" smtClean="0">
                          <a:effectLst/>
                        </a:rPr>
                        <a:t> </a:t>
                      </a:r>
                      <a:r>
                        <a:rPr lang="ru-RU" sz="2000" dirty="0" err="1" smtClean="0">
                          <a:effectLst/>
                        </a:rPr>
                        <a:t>and</a:t>
                      </a:r>
                      <a:r>
                        <a:rPr lang="ru-RU" sz="2000" dirty="0" smtClean="0">
                          <a:effectLst/>
                        </a:rPr>
                        <a:t> </a:t>
                      </a:r>
                      <a:r>
                        <a:rPr lang="ru-RU" sz="2000" dirty="0" err="1" smtClean="0">
                          <a:effectLst/>
                        </a:rPr>
                        <a:t>political</a:t>
                      </a:r>
                      <a:r>
                        <a:rPr lang="ru-RU" sz="2000" dirty="0" smtClean="0">
                          <a:effectLst/>
                        </a:rPr>
                        <a:t> </a:t>
                      </a:r>
                      <a:r>
                        <a:rPr lang="ru-RU" sz="2000" dirty="0" err="1" smtClean="0">
                          <a:effectLst/>
                        </a:rPr>
                        <a:t>instability</a:t>
                      </a:r>
                      <a:r>
                        <a:rPr lang="ru-RU" sz="2000" dirty="0" smtClean="0">
                          <a:effectLst/>
                        </a:rPr>
                        <a:t> </a:t>
                      </a:r>
                      <a:endParaRPr lang="ru-RU" sz="2000" b="1"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ru-RU" sz="1800" dirty="0" smtClean="0">
                          <a:effectLst/>
                        </a:rPr>
                        <a:t>11,5%</a:t>
                      </a:r>
                      <a:endParaRPr lang="ru-RU" sz="1800" b="1" dirty="0">
                        <a:solidFill>
                          <a:schemeClr val="bg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00137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85720"/>
            <a:ext cx="8229600" cy="763525"/>
          </a:xfrm>
        </p:spPr>
        <p:txBody>
          <a:bodyPr>
            <a:normAutofit fontScale="90000"/>
          </a:bodyPr>
          <a:lstStyle/>
          <a:p>
            <a:pPr algn="just">
              <a:lnSpc>
                <a:spcPct val="150000"/>
              </a:lnSpc>
              <a:spcAft>
                <a:spcPts val="0"/>
              </a:spcAft>
            </a:pPr>
            <a:r>
              <a:rPr lang="ro-RO" sz="3200" b="1" dirty="0" smtClean="0">
                <a:latin typeface="Times New Roman"/>
                <a:ea typeface="Calibri"/>
                <a:cs typeface="Times New Roman"/>
              </a:rPr>
              <a:t/>
            </a:r>
            <a:br>
              <a:rPr lang="ro-RO" sz="3200" b="1" dirty="0" smtClean="0">
                <a:latin typeface="Times New Roman"/>
                <a:ea typeface="Calibri"/>
                <a:cs typeface="Times New Roman"/>
              </a:rPr>
            </a:br>
            <a:r>
              <a:rPr lang="ro-RO" sz="3200" b="1" dirty="0" smtClean="0">
                <a:latin typeface="Times New Roman"/>
                <a:ea typeface="Calibri"/>
                <a:cs typeface="Times New Roman"/>
              </a:rPr>
              <a:t>EDUCATION</a:t>
            </a:r>
            <a:r>
              <a:rPr lang="ru-RU" sz="2800" dirty="0">
                <a:ea typeface="Calibri"/>
                <a:cs typeface="Times New Roman"/>
              </a:rPr>
              <a:t/>
            </a:r>
            <a:br>
              <a:rPr lang="ru-RU" sz="2800" dirty="0">
                <a:ea typeface="Calibri"/>
                <a:cs typeface="Times New Roman"/>
              </a:rPr>
            </a:br>
            <a:endParaRPr lang="en-US" sz="3200" b="1" dirty="0"/>
          </a:p>
        </p:txBody>
      </p:sp>
      <p:sp>
        <p:nvSpPr>
          <p:cNvPr id="3" name="Content Placeholder 2"/>
          <p:cNvSpPr>
            <a:spLocks noGrp="1"/>
          </p:cNvSpPr>
          <p:nvPr>
            <p:ph idx="1"/>
          </p:nvPr>
        </p:nvSpPr>
        <p:spPr>
          <a:xfrm>
            <a:off x="296260" y="1901950"/>
            <a:ext cx="8704185" cy="4733855"/>
          </a:xfrm>
        </p:spPr>
        <p:txBody>
          <a:bodyPr>
            <a:normAutofit lnSpcReduction="10000"/>
          </a:bodyPr>
          <a:lstStyle/>
          <a:p>
            <a:pPr algn="just">
              <a:lnSpc>
                <a:spcPct val="150000"/>
              </a:lnSpc>
              <a:spcBef>
                <a:spcPts val="0"/>
              </a:spcBef>
              <a:spcAft>
                <a:spcPts val="0"/>
              </a:spcAft>
              <a:buFont typeface="Wingdings" panose="05000000000000000000" pitchFamily="2" charset="2"/>
              <a:buChar char="Ø"/>
            </a:pPr>
            <a:r>
              <a:rPr lang="ru-RU" sz="2400" b="1" i="1" dirty="0" err="1" smtClean="0">
                <a:latin typeface="Times New Roman"/>
                <a:ea typeface="Calibri"/>
                <a:cs typeface="Times New Roman"/>
              </a:rPr>
              <a:t>Education</a:t>
            </a:r>
            <a:r>
              <a:rPr lang="ru-RU" sz="2400" dirty="0" smtClean="0">
                <a:latin typeface="Times New Roman"/>
                <a:ea typeface="Calibri"/>
                <a:cs typeface="Times New Roman"/>
              </a:rPr>
              <a:t> </a:t>
            </a:r>
            <a:r>
              <a:rPr lang="ru-RU" sz="2400" dirty="0" err="1">
                <a:latin typeface="Times New Roman"/>
                <a:ea typeface="Calibri"/>
                <a:cs typeface="Times New Roman"/>
              </a:rPr>
              <a:t>is</a:t>
            </a:r>
            <a:r>
              <a:rPr lang="ru-RU" sz="2400" dirty="0">
                <a:latin typeface="Times New Roman"/>
                <a:ea typeface="Calibri"/>
                <a:cs typeface="Times New Roman"/>
              </a:rPr>
              <a:t> a </a:t>
            </a:r>
            <a:r>
              <a:rPr lang="ru-RU" sz="2400" dirty="0" err="1">
                <a:latin typeface="Times New Roman"/>
                <a:ea typeface="Calibri"/>
                <a:cs typeface="Times New Roman"/>
              </a:rPr>
              <a:t>foundation</a:t>
            </a:r>
            <a:r>
              <a:rPr lang="ru-RU" sz="2400" dirty="0">
                <a:latin typeface="Times New Roman"/>
                <a:ea typeface="Calibri"/>
                <a:cs typeface="Times New Roman"/>
              </a:rPr>
              <a:t> </a:t>
            </a:r>
            <a:r>
              <a:rPr lang="ru-RU" sz="2400" dirty="0" err="1">
                <a:latin typeface="Times New Roman"/>
                <a:ea typeface="Calibri"/>
                <a:cs typeface="Times New Roman"/>
              </a:rPr>
              <a:t>for</a:t>
            </a:r>
            <a:r>
              <a:rPr lang="ru-RU" sz="2400" dirty="0">
                <a:latin typeface="Times New Roman"/>
                <a:ea typeface="Calibri"/>
                <a:cs typeface="Times New Roman"/>
              </a:rPr>
              <a:t> </a:t>
            </a:r>
            <a:r>
              <a:rPr lang="ru-RU" sz="2400" dirty="0" err="1">
                <a:latin typeface="Times New Roman"/>
                <a:ea typeface="Calibri"/>
                <a:cs typeface="Times New Roman"/>
              </a:rPr>
              <a:t>economic</a:t>
            </a:r>
            <a:r>
              <a:rPr lang="ru-RU" sz="2400" dirty="0">
                <a:latin typeface="Times New Roman"/>
                <a:ea typeface="Calibri"/>
                <a:cs typeface="Times New Roman"/>
              </a:rPr>
              <a:t> </a:t>
            </a:r>
            <a:r>
              <a:rPr lang="ru-RU" sz="2400" dirty="0" err="1">
                <a:latin typeface="Times New Roman"/>
                <a:ea typeface="Calibri"/>
                <a:cs typeface="Times New Roman"/>
              </a:rPr>
              <a:t>growth</a:t>
            </a:r>
            <a:r>
              <a:rPr lang="ru-RU" sz="2400" dirty="0">
                <a:latin typeface="Times New Roman"/>
                <a:ea typeface="Calibri"/>
                <a:cs typeface="Times New Roman"/>
              </a:rPr>
              <a:t> </a:t>
            </a:r>
            <a:r>
              <a:rPr lang="ru-RU" sz="2400" dirty="0" err="1">
                <a:latin typeface="Times New Roman"/>
                <a:ea typeface="Calibri"/>
                <a:cs typeface="Times New Roman"/>
              </a:rPr>
              <a:t>and</a:t>
            </a:r>
            <a:r>
              <a:rPr lang="ru-RU" sz="2400" dirty="0">
                <a:latin typeface="Times New Roman"/>
                <a:ea typeface="Calibri"/>
                <a:cs typeface="Times New Roman"/>
              </a:rPr>
              <a:t> </a:t>
            </a:r>
            <a:r>
              <a:rPr lang="ru-RU" sz="2400" dirty="0" err="1">
                <a:latin typeface="Times New Roman"/>
                <a:ea typeface="Calibri"/>
                <a:cs typeface="Times New Roman"/>
              </a:rPr>
              <a:t>social</a:t>
            </a:r>
            <a:r>
              <a:rPr lang="en-US" sz="2400" dirty="0">
                <a:latin typeface="Times New Roman"/>
                <a:ea typeface="Calibri"/>
                <a:cs typeface="Times New Roman"/>
              </a:rPr>
              <a:t> development. P</a:t>
            </a:r>
            <a:r>
              <a:rPr lang="ru-RU" sz="2400" dirty="0" err="1">
                <a:latin typeface="Times New Roman"/>
                <a:ea typeface="Calibri"/>
                <a:cs typeface="Times New Roman"/>
              </a:rPr>
              <a:t>overty</a:t>
            </a:r>
            <a:r>
              <a:rPr lang="ru-RU" sz="2400" dirty="0">
                <a:latin typeface="Times New Roman"/>
                <a:ea typeface="Calibri"/>
                <a:cs typeface="Times New Roman"/>
              </a:rPr>
              <a:t> </a:t>
            </a:r>
            <a:r>
              <a:rPr lang="ru-RU" sz="2400" dirty="0" err="1">
                <a:latin typeface="Times New Roman"/>
                <a:ea typeface="Calibri"/>
                <a:cs typeface="Times New Roman"/>
              </a:rPr>
              <a:t>reduction</a:t>
            </a:r>
            <a:r>
              <a:rPr lang="ru-RU" sz="2400" dirty="0">
                <a:latin typeface="Times New Roman"/>
                <a:ea typeface="Calibri"/>
                <a:cs typeface="Times New Roman"/>
              </a:rPr>
              <a:t> </a:t>
            </a:r>
            <a:r>
              <a:rPr lang="ru-RU" sz="2400" dirty="0" err="1">
                <a:latin typeface="Times New Roman"/>
                <a:ea typeface="Calibri"/>
                <a:cs typeface="Times New Roman"/>
              </a:rPr>
              <a:t>efforts</a:t>
            </a:r>
            <a:r>
              <a:rPr lang="ru-RU" sz="2400" dirty="0">
                <a:latin typeface="Times New Roman"/>
                <a:ea typeface="Calibri"/>
                <a:cs typeface="Times New Roman"/>
              </a:rPr>
              <a:t> </a:t>
            </a:r>
            <a:r>
              <a:rPr lang="ru-RU" sz="2400" dirty="0" err="1">
                <a:latin typeface="Times New Roman"/>
                <a:ea typeface="Calibri"/>
                <a:cs typeface="Times New Roman"/>
              </a:rPr>
              <a:t>cannot</a:t>
            </a:r>
            <a:r>
              <a:rPr lang="ru-RU" sz="2400" dirty="0">
                <a:latin typeface="Times New Roman"/>
                <a:ea typeface="Calibri"/>
                <a:cs typeface="Times New Roman"/>
              </a:rPr>
              <a:t> </a:t>
            </a:r>
            <a:r>
              <a:rPr lang="ru-RU" sz="2400" dirty="0" err="1">
                <a:latin typeface="Times New Roman"/>
                <a:ea typeface="Calibri"/>
                <a:cs typeface="Times New Roman"/>
              </a:rPr>
              <a:t>succeed</a:t>
            </a:r>
            <a:r>
              <a:rPr lang="ru-RU" sz="2400" dirty="0">
                <a:latin typeface="Times New Roman"/>
                <a:ea typeface="Calibri"/>
                <a:cs typeface="Times New Roman"/>
              </a:rPr>
              <a:t> </a:t>
            </a:r>
            <a:r>
              <a:rPr lang="ru-RU" sz="2400" dirty="0" err="1">
                <a:latin typeface="Times New Roman"/>
                <a:ea typeface="Calibri"/>
                <a:cs typeface="Times New Roman"/>
              </a:rPr>
              <a:t>without</a:t>
            </a:r>
            <a:r>
              <a:rPr lang="ru-RU" sz="2400" dirty="0">
                <a:latin typeface="Times New Roman"/>
                <a:ea typeface="Calibri"/>
                <a:cs typeface="Times New Roman"/>
              </a:rPr>
              <a:t> </a:t>
            </a:r>
            <a:r>
              <a:rPr lang="ru-RU" sz="2400" dirty="0" err="1">
                <a:latin typeface="Times New Roman"/>
                <a:ea typeface="Calibri"/>
                <a:cs typeface="Times New Roman"/>
              </a:rPr>
              <a:t>equitable</a:t>
            </a:r>
            <a:r>
              <a:rPr lang="ru-RU" sz="2400" dirty="0">
                <a:latin typeface="Times New Roman"/>
                <a:ea typeface="Calibri"/>
                <a:cs typeface="Times New Roman"/>
              </a:rPr>
              <a:t> </a:t>
            </a:r>
            <a:r>
              <a:rPr lang="ru-RU" sz="2400" dirty="0" err="1">
                <a:latin typeface="Times New Roman"/>
                <a:ea typeface="Calibri"/>
                <a:cs typeface="Times New Roman"/>
              </a:rPr>
              <a:t>investments</a:t>
            </a:r>
            <a:r>
              <a:rPr lang="ru-RU" sz="2400" dirty="0">
                <a:latin typeface="Times New Roman"/>
                <a:ea typeface="Calibri"/>
                <a:cs typeface="Times New Roman"/>
              </a:rPr>
              <a:t> </a:t>
            </a:r>
            <a:r>
              <a:rPr lang="ru-RU" sz="2400" dirty="0" err="1">
                <a:latin typeface="Times New Roman"/>
                <a:ea typeface="Calibri"/>
                <a:cs typeface="Times New Roman"/>
              </a:rPr>
              <a:t>in</a:t>
            </a:r>
            <a:r>
              <a:rPr lang="ru-RU" sz="2400" dirty="0">
                <a:latin typeface="Times New Roman"/>
                <a:ea typeface="Calibri"/>
                <a:cs typeface="Times New Roman"/>
              </a:rPr>
              <a:t> </a:t>
            </a:r>
            <a:r>
              <a:rPr lang="ru-RU" sz="2400" dirty="0" err="1">
                <a:latin typeface="Times New Roman"/>
                <a:ea typeface="Calibri"/>
                <a:cs typeface="Times New Roman"/>
              </a:rPr>
              <a:t>human</a:t>
            </a:r>
            <a:r>
              <a:rPr lang="ru-RU" sz="2400" dirty="0">
                <a:latin typeface="Times New Roman"/>
                <a:ea typeface="Calibri"/>
                <a:cs typeface="Times New Roman"/>
              </a:rPr>
              <a:t> </a:t>
            </a:r>
            <a:r>
              <a:rPr lang="ru-RU" sz="2400" dirty="0" err="1">
                <a:latin typeface="Times New Roman"/>
                <a:ea typeface="Calibri"/>
                <a:cs typeface="Times New Roman"/>
              </a:rPr>
              <a:t>capital</a:t>
            </a:r>
            <a:r>
              <a:rPr lang="ru-RU" sz="2400" dirty="0">
                <a:latin typeface="Times New Roman"/>
                <a:ea typeface="Calibri"/>
                <a:cs typeface="Times New Roman"/>
              </a:rPr>
              <a:t>: </a:t>
            </a:r>
            <a:r>
              <a:rPr lang="ru-RU" sz="2400" b="1" i="1" dirty="0" err="1" smtClean="0">
                <a:latin typeface="Times New Roman"/>
                <a:ea typeface="Calibri"/>
                <a:cs typeface="Times New Roman"/>
              </a:rPr>
              <a:t>knowledge</a:t>
            </a:r>
            <a:r>
              <a:rPr lang="ru-RU" sz="2400" b="1" i="1" dirty="0" smtClean="0">
                <a:latin typeface="Times New Roman"/>
                <a:ea typeface="Calibri"/>
                <a:cs typeface="Times New Roman"/>
              </a:rPr>
              <a:t>, </a:t>
            </a:r>
            <a:r>
              <a:rPr lang="ru-RU" sz="2400" b="1" i="1" dirty="0" err="1" smtClean="0">
                <a:latin typeface="Times New Roman"/>
                <a:ea typeface="Calibri"/>
                <a:cs typeface="Times New Roman"/>
              </a:rPr>
              <a:t>competencies</a:t>
            </a:r>
            <a:r>
              <a:rPr lang="ru-RU" sz="2400" b="1" i="1" dirty="0" smtClean="0">
                <a:latin typeface="Times New Roman"/>
                <a:ea typeface="Calibri"/>
                <a:cs typeface="Times New Roman"/>
              </a:rPr>
              <a:t> </a:t>
            </a:r>
            <a:r>
              <a:rPr lang="ru-RU" sz="2400" b="1" i="1" dirty="0" err="1">
                <a:latin typeface="Times New Roman"/>
                <a:ea typeface="Calibri"/>
                <a:cs typeface="Times New Roman"/>
              </a:rPr>
              <a:t>and</a:t>
            </a:r>
            <a:r>
              <a:rPr lang="ru-RU" sz="2400" b="1" i="1" dirty="0">
                <a:latin typeface="Times New Roman"/>
                <a:ea typeface="Calibri"/>
                <a:cs typeface="Times New Roman"/>
              </a:rPr>
              <a:t> </a:t>
            </a:r>
            <a:r>
              <a:rPr lang="ru-RU" sz="2400" b="1" i="1" dirty="0" err="1">
                <a:latin typeface="Times New Roman"/>
                <a:ea typeface="Calibri"/>
                <a:cs typeface="Times New Roman"/>
              </a:rPr>
              <a:t>creative</a:t>
            </a:r>
            <a:r>
              <a:rPr lang="ru-RU" sz="2400" b="1" i="1" dirty="0">
                <a:latin typeface="Times New Roman"/>
                <a:ea typeface="Calibri"/>
                <a:cs typeface="Times New Roman"/>
              </a:rPr>
              <a:t> </a:t>
            </a:r>
            <a:r>
              <a:rPr lang="ru-RU" sz="2400" b="1" i="1" dirty="0" err="1">
                <a:latin typeface="Times New Roman"/>
                <a:ea typeface="Calibri"/>
                <a:cs typeface="Times New Roman"/>
              </a:rPr>
              <a:t>capacities</a:t>
            </a:r>
            <a:r>
              <a:rPr lang="ru-RU" sz="2400" i="1" dirty="0">
                <a:latin typeface="Times New Roman"/>
                <a:ea typeface="Calibri"/>
                <a:cs typeface="Times New Roman"/>
              </a:rPr>
              <a:t>. </a:t>
            </a:r>
            <a:endParaRPr lang="ro-RO" sz="2400" i="1" dirty="0" smtClean="0">
              <a:latin typeface="Times New Roman"/>
              <a:ea typeface="Calibri"/>
              <a:cs typeface="Times New Roman"/>
            </a:endParaRPr>
          </a:p>
          <a:p>
            <a:pPr marL="0" indent="0" algn="just">
              <a:lnSpc>
                <a:spcPct val="150000"/>
              </a:lnSpc>
              <a:spcBef>
                <a:spcPts val="0"/>
              </a:spcBef>
              <a:spcAft>
                <a:spcPts val="0"/>
              </a:spcAft>
              <a:buNone/>
            </a:pPr>
            <a:endParaRPr lang="ro-RO" sz="2400" dirty="0">
              <a:latin typeface="Times New Roman"/>
              <a:ea typeface="Calibri"/>
              <a:cs typeface="Times New Roman"/>
            </a:endParaRPr>
          </a:p>
          <a:p>
            <a:pPr algn="just">
              <a:lnSpc>
                <a:spcPct val="150000"/>
              </a:lnSpc>
              <a:spcBef>
                <a:spcPts val="0"/>
              </a:spcBef>
              <a:spcAft>
                <a:spcPts val="0"/>
              </a:spcAft>
              <a:buFont typeface="Wingdings" panose="05000000000000000000" pitchFamily="2" charset="2"/>
              <a:buChar char="Ø"/>
            </a:pPr>
            <a:r>
              <a:rPr lang="ru-RU" sz="2400" b="1" i="1" dirty="0" err="1" smtClean="0">
                <a:latin typeface="Times New Roman"/>
                <a:ea typeface="Calibri"/>
                <a:cs typeface="Times New Roman"/>
              </a:rPr>
              <a:t>Education</a:t>
            </a:r>
            <a:r>
              <a:rPr lang="ru-RU" sz="2400" b="1" i="1" dirty="0" smtClean="0">
                <a:latin typeface="Times New Roman"/>
                <a:ea typeface="Calibri"/>
                <a:cs typeface="Times New Roman"/>
              </a:rPr>
              <a:t> </a:t>
            </a:r>
            <a:r>
              <a:rPr lang="ru-RU" sz="2400" b="1" i="1" dirty="0" err="1">
                <a:latin typeface="Times New Roman"/>
                <a:ea typeface="Calibri"/>
                <a:cs typeface="Times New Roman"/>
              </a:rPr>
              <a:t>in</a:t>
            </a:r>
            <a:r>
              <a:rPr lang="ru-RU" sz="2400" b="1" i="1" dirty="0">
                <a:latin typeface="Times New Roman"/>
                <a:ea typeface="Calibri"/>
                <a:cs typeface="Times New Roman"/>
              </a:rPr>
              <a:t> </a:t>
            </a:r>
            <a:r>
              <a:rPr lang="ru-RU" sz="2400" b="1" i="1" dirty="0" err="1">
                <a:latin typeface="Times New Roman"/>
                <a:ea typeface="Calibri"/>
                <a:cs typeface="Times New Roman"/>
              </a:rPr>
              <a:t>Moldova</a:t>
            </a:r>
            <a:r>
              <a:rPr lang="ru-RU" sz="2400" b="1" i="1" dirty="0">
                <a:latin typeface="Times New Roman"/>
                <a:ea typeface="Calibri"/>
                <a:cs typeface="Times New Roman"/>
              </a:rPr>
              <a:t> </a:t>
            </a:r>
            <a:r>
              <a:rPr lang="ru-RU" sz="2400" dirty="0" err="1">
                <a:latin typeface="Times New Roman"/>
                <a:ea typeface="Calibri"/>
                <a:cs typeface="Times New Roman"/>
              </a:rPr>
              <a:t>has</a:t>
            </a:r>
            <a:r>
              <a:rPr lang="ru-RU" sz="2400" dirty="0">
                <a:latin typeface="Times New Roman"/>
                <a:ea typeface="Calibri"/>
                <a:cs typeface="Times New Roman"/>
              </a:rPr>
              <a:t> </a:t>
            </a:r>
            <a:r>
              <a:rPr lang="ru-RU" sz="2400" dirty="0" err="1">
                <a:latin typeface="Times New Roman"/>
                <a:ea typeface="Calibri"/>
                <a:cs typeface="Times New Roman"/>
              </a:rPr>
              <a:t>registered</a:t>
            </a:r>
            <a:r>
              <a:rPr lang="ru-RU" sz="2400" dirty="0">
                <a:latin typeface="Times New Roman"/>
                <a:ea typeface="Calibri"/>
                <a:cs typeface="Times New Roman"/>
              </a:rPr>
              <a:t> </a:t>
            </a:r>
            <a:r>
              <a:rPr lang="ru-RU" sz="2400" dirty="0" err="1">
                <a:latin typeface="Times New Roman"/>
                <a:ea typeface="Calibri"/>
                <a:cs typeface="Times New Roman"/>
              </a:rPr>
              <a:t>in</a:t>
            </a:r>
            <a:r>
              <a:rPr lang="ru-RU" sz="2400" dirty="0">
                <a:latin typeface="Times New Roman"/>
                <a:ea typeface="Calibri"/>
                <a:cs typeface="Times New Roman"/>
              </a:rPr>
              <a:t> </a:t>
            </a:r>
            <a:r>
              <a:rPr lang="ru-RU" sz="2400" dirty="0" err="1">
                <a:latin typeface="Times New Roman"/>
                <a:ea typeface="Calibri"/>
                <a:cs typeface="Times New Roman"/>
              </a:rPr>
              <a:t>last</a:t>
            </a:r>
            <a:r>
              <a:rPr lang="ru-RU" sz="2400" dirty="0">
                <a:latin typeface="Times New Roman"/>
                <a:ea typeface="Calibri"/>
                <a:cs typeface="Times New Roman"/>
              </a:rPr>
              <a:t> </a:t>
            </a:r>
            <a:r>
              <a:rPr lang="ru-RU" sz="2400" dirty="0" err="1">
                <a:latin typeface="Times New Roman"/>
                <a:ea typeface="Calibri"/>
                <a:cs typeface="Times New Roman"/>
              </a:rPr>
              <a:t>years</a:t>
            </a:r>
            <a:r>
              <a:rPr lang="ru-RU" sz="2400" dirty="0">
                <a:latin typeface="Times New Roman"/>
                <a:ea typeface="Calibri"/>
                <a:cs typeface="Times New Roman"/>
              </a:rPr>
              <a:t> </a:t>
            </a:r>
            <a:r>
              <a:rPr lang="ru-RU" sz="2400" dirty="0" err="1">
                <a:latin typeface="Times New Roman"/>
                <a:ea typeface="Calibri"/>
                <a:cs typeface="Times New Roman"/>
              </a:rPr>
              <a:t>several</a:t>
            </a:r>
            <a:r>
              <a:rPr lang="ru-RU" sz="2400" dirty="0">
                <a:latin typeface="Times New Roman"/>
                <a:ea typeface="Calibri"/>
                <a:cs typeface="Times New Roman"/>
              </a:rPr>
              <a:t> </a:t>
            </a:r>
            <a:r>
              <a:rPr lang="ru-RU" sz="2400" dirty="0" err="1">
                <a:latin typeface="Times New Roman"/>
                <a:ea typeface="Calibri"/>
                <a:cs typeface="Times New Roman"/>
              </a:rPr>
              <a:t>improvements</a:t>
            </a:r>
            <a:r>
              <a:rPr lang="ru-RU" sz="2400" dirty="0">
                <a:latin typeface="Times New Roman"/>
                <a:ea typeface="Calibri"/>
                <a:cs typeface="Times New Roman"/>
              </a:rPr>
              <a:t> </a:t>
            </a:r>
            <a:r>
              <a:rPr lang="ru-RU" sz="2400" dirty="0" err="1">
                <a:latin typeface="Times New Roman"/>
                <a:ea typeface="Calibri"/>
                <a:cs typeface="Times New Roman"/>
              </a:rPr>
              <a:t>as</a:t>
            </a:r>
            <a:r>
              <a:rPr lang="ru-RU" sz="2400" dirty="0">
                <a:latin typeface="Times New Roman"/>
                <a:ea typeface="Calibri"/>
                <a:cs typeface="Times New Roman"/>
              </a:rPr>
              <a:t> </a:t>
            </a:r>
            <a:r>
              <a:rPr lang="ru-RU" sz="2400" dirty="0" err="1">
                <a:latin typeface="Times New Roman"/>
                <a:ea typeface="Calibri"/>
                <a:cs typeface="Times New Roman"/>
              </a:rPr>
              <a:t>modern</a:t>
            </a:r>
            <a:r>
              <a:rPr lang="ru-RU" sz="2400" dirty="0">
                <a:latin typeface="Times New Roman"/>
                <a:ea typeface="Calibri"/>
                <a:cs typeface="Times New Roman"/>
              </a:rPr>
              <a:t> </a:t>
            </a:r>
            <a:r>
              <a:rPr lang="ru-RU" sz="2400" dirty="0" err="1">
                <a:latin typeface="Times New Roman"/>
                <a:ea typeface="Calibri"/>
                <a:cs typeface="Times New Roman"/>
              </a:rPr>
              <a:t>curricula</a:t>
            </a:r>
            <a:r>
              <a:rPr lang="ru-RU" sz="2400" dirty="0">
                <a:latin typeface="Times New Roman"/>
                <a:ea typeface="Calibri"/>
                <a:cs typeface="Times New Roman"/>
              </a:rPr>
              <a:t>, </a:t>
            </a:r>
            <a:r>
              <a:rPr lang="ru-RU" sz="2400" dirty="0" err="1">
                <a:latin typeface="Times New Roman"/>
                <a:ea typeface="Calibri"/>
                <a:cs typeface="Times New Roman"/>
              </a:rPr>
              <a:t>quality</a:t>
            </a:r>
            <a:r>
              <a:rPr lang="ru-RU" sz="2400" dirty="0">
                <a:latin typeface="Times New Roman"/>
                <a:ea typeface="Calibri"/>
                <a:cs typeface="Times New Roman"/>
              </a:rPr>
              <a:t> </a:t>
            </a:r>
            <a:r>
              <a:rPr lang="ru-RU" sz="2400" dirty="0" err="1">
                <a:latin typeface="Times New Roman"/>
                <a:ea typeface="Calibri"/>
                <a:cs typeface="Times New Roman"/>
              </a:rPr>
              <a:t>standards</a:t>
            </a:r>
            <a:r>
              <a:rPr lang="ru-RU" sz="2400" dirty="0">
                <a:latin typeface="Times New Roman"/>
                <a:ea typeface="Calibri"/>
                <a:cs typeface="Times New Roman"/>
              </a:rPr>
              <a:t>’ </a:t>
            </a:r>
            <a:r>
              <a:rPr lang="ru-RU" sz="2400" dirty="0" err="1">
                <a:latin typeface="Times New Roman"/>
                <a:ea typeface="Calibri"/>
                <a:cs typeface="Times New Roman"/>
              </a:rPr>
              <a:t>of</a:t>
            </a:r>
            <a:r>
              <a:rPr lang="ru-RU" sz="2400" dirty="0">
                <a:latin typeface="Times New Roman"/>
                <a:ea typeface="Calibri"/>
                <a:cs typeface="Times New Roman"/>
              </a:rPr>
              <a:t> </a:t>
            </a:r>
            <a:r>
              <a:rPr lang="ru-RU" sz="2400" dirty="0" err="1">
                <a:latin typeface="Times New Roman"/>
                <a:ea typeface="Calibri"/>
                <a:cs typeface="Times New Roman"/>
              </a:rPr>
              <a:t>education</a:t>
            </a:r>
            <a:r>
              <a:rPr lang="ru-RU" sz="2400" dirty="0">
                <a:latin typeface="Times New Roman"/>
                <a:ea typeface="Calibri"/>
                <a:cs typeface="Times New Roman"/>
              </a:rPr>
              <a:t>, </a:t>
            </a:r>
            <a:r>
              <a:rPr lang="ru-RU" sz="2400" dirty="0" err="1">
                <a:latin typeface="Times New Roman"/>
                <a:ea typeface="Calibri"/>
                <a:cs typeface="Times New Roman"/>
              </a:rPr>
              <a:t>raise</a:t>
            </a:r>
            <a:r>
              <a:rPr lang="ru-RU" sz="2400" dirty="0">
                <a:latin typeface="Times New Roman"/>
                <a:ea typeface="Calibri"/>
                <a:cs typeface="Times New Roman"/>
              </a:rPr>
              <a:t> </a:t>
            </a:r>
            <a:r>
              <a:rPr lang="ru-RU" sz="2400" dirty="0" err="1">
                <a:latin typeface="Times New Roman"/>
                <a:ea typeface="Calibri"/>
                <a:cs typeface="Times New Roman"/>
              </a:rPr>
              <a:t>of</a:t>
            </a:r>
            <a:r>
              <a:rPr lang="ru-RU" sz="2400" dirty="0">
                <a:latin typeface="Times New Roman"/>
                <a:ea typeface="Calibri"/>
                <a:cs typeface="Times New Roman"/>
              </a:rPr>
              <a:t> </a:t>
            </a:r>
            <a:r>
              <a:rPr lang="ru-RU" sz="2400" dirty="0" err="1">
                <a:latin typeface="Times New Roman"/>
                <a:ea typeface="Calibri"/>
                <a:cs typeface="Times New Roman"/>
              </a:rPr>
              <a:t>interest</a:t>
            </a:r>
            <a:r>
              <a:rPr lang="ru-RU" sz="2400" dirty="0">
                <a:latin typeface="Times New Roman"/>
                <a:ea typeface="Calibri"/>
                <a:cs typeface="Times New Roman"/>
              </a:rPr>
              <a:t> </a:t>
            </a:r>
            <a:r>
              <a:rPr lang="ru-RU" sz="2400" dirty="0" err="1">
                <a:latin typeface="Times New Roman"/>
                <a:ea typeface="Calibri"/>
                <a:cs typeface="Times New Roman"/>
              </a:rPr>
              <a:t>of</a:t>
            </a:r>
            <a:r>
              <a:rPr lang="ru-RU" sz="2400" dirty="0">
                <a:latin typeface="Times New Roman"/>
                <a:ea typeface="Calibri"/>
                <a:cs typeface="Times New Roman"/>
              </a:rPr>
              <a:t> </a:t>
            </a:r>
            <a:r>
              <a:rPr lang="ru-RU" sz="2400" dirty="0" err="1">
                <a:latin typeface="Times New Roman"/>
                <a:ea typeface="Calibri"/>
                <a:cs typeface="Times New Roman"/>
              </a:rPr>
              <a:t>young</a:t>
            </a:r>
            <a:r>
              <a:rPr lang="ru-RU" sz="2400" dirty="0">
                <a:latin typeface="Times New Roman"/>
                <a:ea typeface="Calibri"/>
                <a:cs typeface="Times New Roman"/>
              </a:rPr>
              <a:t> </a:t>
            </a:r>
            <a:r>
              <a:rPr lang="ru-RU" sz="2400" dirty="0" err="1">
                <a:latin typeface="Times New Roman"/>
                <a:ea typeface="Calibri"/>
                <a:cs typeface="Times New Roman"/>
              </a:rPr>
              <a:t>people</a:t>
            </a:r>
            <a:r>
              <a:rPr lang="ru-RU" sz="2400" dirty="0">
                <a:latin typeface="Times New Roman"/>
                <a:ea typeface="Calibri"/>
                <a:cs typeface="Times New Roman"/>
              </a:rPr>
              <a:t> </a:t>
            </a:r>
            <a:r>
              <a:rPr lang="ru-RU" sz="2400" dirty="0" err="1">
                <a:latin typeface="Times New Roman"/>
                <a:ea typeface="Calibri"/>
                <a:cs typeface="Times New Roman"/>
              </a:rPr>
              <a:t>for</a:t>
            </a:r>
            <a:r>
              <a:rPr lang="ru-RU" sz="2400" dirty="0">
                <a:latin typeface="Times New Roman"/>
                <a:ea typeface="Calibri"/>
                <a:cs typeface="Times New Roman"/>
              </a:rPr>
              <a:t> </a:t>
            </a:r>
            <a:r>
              <a:rPr lang="ru-RU" sz="2400" dirty="0" err="1">
                <a:latin typeface="Times New Roman"/>
                <a:ea typeface="Calibri"/>
                <a:cs typeface="Times New Roman"/>
              </a:rPr>
              <a:t>life</a:t>
            </a:r>
            <a:r>
              <a:rPr lang="ru-RU" sz="2400" dirty="0">
                <a:latin typeface="Times New Roman"/>
                <a:ea typeface="Calibri"/>
                <a:cs typeface="Times New Roman"/>
              </a:rPr>
              <a:t> </a:t>
            </a:r>
            <a:r>
              <a:rPr lang="ru-RU" sz="2400" dirty="0" err="1">
                <a:latin typeface="Times New Roman"/>
                <a:ea typeface="Calibri"/>
                <a:cs typeface="Times New Roman"/>
              </a:rPr>
              <a:t>long</a:t>
            </a:r>
            <a:r>
              <a:rPr lang="ru-RU" sz="2400" dirty="0">
                <a:latin typeface="Times New Roman"/>
                <a:ea typeface="Calibri"/>
                <a:cs typeface="Times New Roman"/>
              </a:rPr>
              <a:t> </a:t>
            </a:r>
            <a:r>
              <a:rPr lang="ru-RU" sz="2400" dirty="0" err="1">
                <a:latin typeface="Times New Roman"/>
                <a:ea typeface="Calibri"/>
                <a:cs typeface="Times New Roman"/>
              </a:rPr>
              <a:t>learning</a:t>
            </a:r>
            <a:r>
              <a:rPr lang="ru-RU" sz="2400" dirty="0">
                <a:latin typeface="Times New Roman"/>
                <a:ea typeface="Calibri"/>
                <a:cs typeface="Times New Roman"/>
              </a:rPr>
              <a:t> </a:t>
            </a:r>
            <a:r>
              <a:rPr lang="ru-RU" sz="2400" dirty="0" err="1">
                <a:latin typeface="Times New Roman"/>
                <a:ea typeface="Calibri"/>
                <a:cs typeface="Times New Roman"/>
              </a:rPr>
              <a:t>and</a:t>
            </a:r>
            <a:r>
              <a:rPr lang="ru-RU" sz="2400" dirty="0">
                <a:latin typeface="Times New Roman"/>
                <a:ea typeface="Calibri"/>
                <a:cs typeface="Times New Roman"/>
              </a:rPr>
              <a:t> </a:t>
            </a:r>
            <a:r>
              <a:rPr lang="ru-RU" sz="2400" dirty="0" err="1">
                <a:latin typeface="Times New Roman"/>
                <a:ea typeface="Calibri"/>
                <a:cs typeface="Times New Roman"/>
              </a:rPr>
              <a:t>literacy</a:t>
            </a:r>
            <a:r>
              <a:rPr lang="ru-RU" sz="2400" dirty="0">
                <a:latin typeface="Times New Roman"/>
                <a:ea typeface="Calibri"/>
                <a:cs typeface="Times New Roman"/>
              </a:rPr>
              <a:t> </a:t>
            </a:r>
            <a:r>
              <a:rPr lang="ru-RU" sz="2400" dirty="0" err="1">
                <a:latin typeface="Times New Roman"/>
                <a:ea typeface="Calibri"/>
                <a:cs typeface="Times New Roman"/>
              </a:rPr>
              <a:t>among</a:t>
            </a:r>
            <a:r>
              <a:rPr lang="ru-RU" sz="2400" dirty="0">
                <a:latin typeface="Times New Roman"/>
                <a:ea typeface="Calibri"/>
                <a:cs typeface="Times New Roman"/>
              </a:rPr>
              <a:t> </a:t>
            </a:r>
            <a:r>
              <a:rPr lang="ru-RU" sz="2400" dirty="0" err="1">
                <a:latin typeface="Times New Roman"/>
                <a:ea typeface="Calibri"/>
                <a:cs typeface="Times New Roman"/>
              </a:rPr>
              <a:t>youth</a:t>
            </a:r>
            <a:r>
              <a:rPr lang="ru-RU" sz="2400" dirty="0">
                <a:latin typeface="Times New Roman"/>
                <a:ea typeface="Calibri"/>
                <a:cs typeface="Times New Roman"/>
              </a:rPr>
              <a:t> </a:t>
            </a:r>
            <a:r>
              <a:rPr lang="ru-RU" sz="2400" dirty="0" err="1">
                <a:latin typeface="Times New Roman"/>
                <a:ea typeface="Calibri"/>
                <a:cs typeface="Times New Roman"/>
              </a:rPr>
              <a:t>is</a:t>
            </a:r>
            <a:r>
              <a:rPr lang="ru-RU" sz="2400" dirty="0">
                <a:latin typeface="Times New Roman"/>
                <a:ea typeface="Calibri"/>
                <a:cs typeface="Times New Roman"/>
              </a:rPr>
              <a:t> </a:t>
            </a:r>
            <a:r>
              <a:rPr lang="ru-RU" sz="2400" dirty="0" err="1">
                <a:latin typeface="Times New Roman"/>
                <a:ea typeface="Calibri"/>
                <a:cs typeface="Times New Roman"/>
              </a:rPr>
              <a:t>continuously</a:t>
            </a:r>
            <a:r>
              <a:rPr lang="ru-RU" sz="2400" dirty="0">
                <a:latin typeface="Times New Roman"/>
                <a:ea typeface="Calibri"/>
                <a:cs typeface="Times New Roman"/>
              </a:rPr>
              <a:t> </a:t>
            </a:r>
            <a:r>
              <a:rPr lang="ru-RU" sz="2400" dirty="0" err="1">
                <a:latin typeface="Times New Roman"/>
                <a:ea typeface="Calibri"/>
                <a:cs typeface="Times New Roman"/>
              </a:rPr>
              <a:t>increasing</a:t>
            </a:r>
            <a:r>
              <a:rPr lang="ru-RU" sz="2400" dirty="0">
                <a:latin typeface="Times New Roman"/>
                <a:ea typeface="Calibri"/>
                <a:cs typeface="Times New Roman"/>
              </a:rPr>
              <a:t>.</a:t>
            </a:r>
            <a:endParaRPr lang="ru-RU" sz="2000" dirty="0">
              <a:ea typeface="Calibri"/>
              <a:cs typeface="Times New Roman"/>
            </a:endParaRPr>
          </a:p>
          <a:p>
            <a:pPr algn="just">
              <a:lnSpc>
                <a:spcPct val="150000"/>
              </a:lnSpc>
              <a:spcAft>
                <a:spcPts val="0"/>
              </a:spcAft>
            </a:pPr>
            <a:endParaRPr lang="ru-RU" sz="2400" dirty="0">
              <a:ea typeface="Calibri"/>
              <a:cs typeface="Times New Roman"/>
            </a:endParaRPr>
          </a:p>
        </p:txBody>
      </p:sp>
    </p:spTree>
    <p:extLst>
      <p:ext uri="{BB962C8B-B14F-4D97-AF65-F5344CB8AC3E}">
        <p14:creationId xmlns:p14="http://schemas.microsoft.com/office/powerpoint/2010/main" val="622367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1593</Words>
  <Application>Microsoft Office PowerPoint</Application>
  <PresentationFormat>Экран (4:3)</PresentationFormat>
  <Paragraphs>157</Paragraphs>
  <Slides>22</Slides>
  <Notes>0</Notes>
  <HiddenSlides>0</HiddenSlides>
  <MMClips>0</MMClips>
  <ScaleCrop>false</ScaleCrop>
  <HeadingPairs>
    <vt:vector size="4" baseType="variant">
      <vt:variant>
        <vt:lpstr>Тема</vt:lpstr>
      </vt:variant>
      <vt:variant>
        <vt:i4>6</vt:i4>
      </vt:variant>
      <vt:variant>
        <vt:lpstr>Заголовки слайдов</vt:lpstr>
      </vt:variant>
      <vt:variant>
        <vt:i4>22</vt:i4>
      </vt:variant>
    </vt:vector>
  </HeadingPairs>
  <TitlesOfParts>
    <vt:vector size="28" baseType="lpstr">
      <vt:lpstr>Office Theme</vt:lpstr>
      <vt:lpstr>2_Office Theme</vt:lpstr>
      <vt:lpstr>3_Office Theme</vt:lpstr>
      <vt:lpstr>4_Office Theme</vt:lpstr>
      <vt:lpstr>5_Office Theme</vt:lpstr>
      <vt:lpstr>1_Office Theme</vt:lpstr>
      <vt:lpstr> YOUTH IN MOLDOVA  IN CONDITIONS OF EUROPEAN INTEGRATION </vt:lpstr>
      <vt:lpstr>EUROPEAN INTEGRATION</vt:lpstr>
      <vt:lpstr>EUROPEAN INTEGRATION</vt:lpstr>
      <vt:lpstr>ASSOCIATION AGREEMENT AND DCFTA</vt:lpstr>
      <vt:lpstr>ASSOCIATION AGREEMENT AND DCFTA</vt:lpstr>
      <vt:lpstr>YOUTH IN MOLDOVA</vt:lpstr>
      <vt:lpstr>YOUTH IN MOLDOVA</vt:lpstr>
      <vt:lpstr>MIGRATION OF YOUNG PEOPLE </vt:lpstr>
      <vt:lpstr> EDUCATION </vt:lpstr>
      <vt:lpstr>Bologna Process</vt:lpstr>
      <vt:lpstr>  BOLOGNA PROCESS IN THE EDUCATION SYSTEM OF THE REPUBLIC OF MOLDOVA  </vt:lpstr>
      <vt:lpstr>  BOLOGNA PROCESS IN THE EDUCATION SYSTEM OF THE REPUBLIC OF MOLDOVA  </vt:lpstr>
      <vt:lpstr>  BOLOGNA PROCESS IN THE EDUCATION SYSTEM OF THE REPUBLIC OF MOLDOVA  </vt:lpstr>
      <vt:lpstr>Priorities of the National Youth Strategy 2014-2020</vt:lpstr>
      <vt:lpstr>Priorities of the National Youth Strategy 2014-2020</vt:lpstr>
      <vt:lpstr>EUROPEAN INTEGRATION AND EU PRINCIPLES</vt:lpstr>
      <vt:lpstr> CURRENT POLITICAL SITUATION IN MOLDOVA </vt:lpstr>
      <vt:lpstr> CURRENT POLITICAL SITUATION IN MOLDOVA </vt:lpstr>
      <vt:lpstr> CRISIS IN THE EU  </vt:lpstr>
      <vt:lpstr> RECOMMENDATIONS  </vt:lpstr>
      <vt:lpstr> RECOMMENDATIONS  </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Наталья</cp:lastModifiedBy>
  <cp:revision>86</cp:revision>
  <dcterms:created xsi:type="dcterms:W3CDTF">2013-08-21T19:17:07Z</dcterms:created>
  <dcterms:modified xsi:type="dcterms:W3CDTF">2016-11-27T22:00:48Z</dcterms:modified>
</cp:coreProperties>
</file>