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68" r:id="rId2"/>
    <p:sldId id="269" r:id="rId3"/>
    <p:sldId id="279" r:id="rId4"/>
    <p:sldId id="270" r:id="rId5"/>
    <p:sldId id="271" r:id="rId6"/>
    <p:sldId id="272" r:id="rId7"/>
    <p:sldId id="273" r:id="rId8"/>
    <p:sldId id="274" r:id="rId9"/>
    <p:sldId id="280" r:id="rId10"/>
    <p:sldId id="282" r:id="rId11"/>
    <p:sldId id="283" r:id="rId12"/>
    <p:sldId id="284" r:id="rId13"/>
    <p:sldId id="285" r:id="rId14"/>
    <p:sldId id="286" r:id="rId15"/>
    <p:sldId id="281" r:id="rId16"/>
    <p:sldId id="287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5516"/>
          <c:y val="4.9495499999999998E-2"/>
          <c:w val="0.79948399999999997"/>
          <c:h val="0.920536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E21F2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&quot;   &quot;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000000"/>
                    </a:solidFill>
                    <a:latin typeface="ITC Avant Garde Gothic Std Book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fino a 2km</c:v>
                </c:pt>
                <c:pt idx="1">
                  <c:v>da 2 a 10 Km</c:v>
                </c:pt>
                <c:pt idx="2">
                  <c:v>oltre 10 km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0.48799999999999999</c:v>
                </c:pt>
                <c:pt idx="1">
                  <c:v>0.45</c:v>
                </c:pt>
                <c:pt idx="2">
                  <c:v>6.2E-2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BEBEBE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&quot;   &quot;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000000"/>
                    </a:solidFill>
                    <a:latin typeface="ITC Avant Garde Gothic Std Book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fino a 2km</c:v>
                </c:pt>
                <c:pt idx="1">
                  <c:v>da 2 a 10 Km</c:v>
                </c:pt>
                <c:pt idx="2">
                  <c:v>oltre 10 km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0.41</c:v>
                </c:pt>
                <c:pt idx="1">
                  <c:v>0.504</c:v>
                </c:pt>
                <c:pt idx="2">
                  <c:v>8.5999999999999993E-2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283338832"/>
        <c:axId val="283334912"/>
      </c:barChart>
      <c:catAx>
        <c:axId val="2833388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E2001A"/>
                </a:solidFill>
                <a:latin typeface="ITC Avant Garde Gothic Std Medium"/>
              </a:defRPr>
            </a:pPr>
            <a:endParaRPr lang="it-IT"/>
          </a:p>
        </c:txPr>
        <c:crossAx val="283334912"/>
        <c:crosses val="autoZero"/>
        <c:auto val="1"/>
        <c:lblAlgn val="ctr"/>
        <c:lblOffset val="100"/>
        <c:noMultiLvlLbl val="1"/>
      </c:catAx>
      <c:valAx>
        <c:axId val="28333491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it-IT"/>
          </a:p>
        </c:txPr>
        <c:crossAx val="283338832"/>
        <c:crosses val="autoZero"/>
        <c:crossBetween val="between"/>
        <c:majorUnit val="0.6"/>
        <c:minorUnit val="0.3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05BE6-EA81-4934-8E32-AFFBA7F63B93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27A61-9E6A-4896-B29A-E26342F653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34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FC784-0EAD-423E-9343-C01DA04CA189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250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766763"/>
            <a:ext cx="4110037" cy="2312987"/>
          </a:xfrm>
          <a:ln/>
        </p:spPr>
      </p:sp>
      <p:sp>
        <p:nvSpPr>
          <p:cNvPr id="25098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9059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FC784-0EAD-423E-9343-C01DA04CA189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250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766763"/>
            <a:ext cx="4110037" cy="2312987"/>
          </a:xfrm>
          <a:ln/>
        </p:spPr>
      </p:sp>
      <p:sp>
        <p:nvSpPr>
          <p:cNvPr id="25098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97246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FC784-0EAD-423E-9343-C01DA04CA189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250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766763"/>
            <a:ext cx="4110037" cy="2312987"/>
          </a:xfrm>
          <a:ln/>
        </p:spPr>
      </p:sp>
      <p:sp>
        <p:nvSpPr>
          <p:cNvPr id="25098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60690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FC784-0EAD-423E-9343-C01DA04CA189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250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766763"/>
            <a:ext cx="4110037" cy="2312987"/>
          </a:xfrm>
          <a:ln/>
        </p:spPr>
      </p:sp>
      <p:sp>
        <p:nvSpPr>
          <p:cNvPr id="25098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083839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FC784-0EAD-423E-9343-C01DA04CA189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250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766763"/>
            <a:ext cx="4110037" cy="2312987"/>
          </a:xfrm>
          <a:ln/>
        </p:spPr>
      </p:sp>
      <p:sp>
        <p:nvSpPr>
          <p:cNvPr id="25098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877023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0940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78651" y="6514872"/>
            <a:ext cx="1404640" cy="343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62ED8CB4-9716-477E-BCB5-8BDB213543FD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365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2416969" y="1151930"/>
            <a:ext cx="7358063" cy="2321719"/>
          </a:xfrm>
          <a:prstGeom prst="rect">
            <a:avLst/>
          </a:prstGeom>
        </p:spPr>
        <p:txBody>
          <a:bodyPr anchor="b"/>
          <a:lstStyle>
            <a:lvl1pPr defTabSz="410766"/>
          </a:lstStyle>
          <a:p>
            <a:r>
              <a:t>Titolo Testo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2416969" y="3536156"/>
            <a:ext cx="7358063" cy="794743"/>
          </a:xfrm>
          <a:prstGeom prst="rect">
            <a:avLst/>
          </a:prstGeom>
        </p:spPr>
        <p:txBody>
          <a:bodyPr/>
          <a:lstStyle>
            <a:lvl1pPr marL="0" indent="0" algn="ctr" defTabSz="410766">
              <a:spcBef>
                <a:spcPts val="0"/>
              </a:spcBef>
              <a:buSzTx/>
              <a:buNone/>
              <a:defRPr sz="2200"/>
            </a:lvl1pPr>
            <a:lvl2pPr marL="0" indent="114300" algn="ctr" defTabSz="410766">
              <a:spcBef>
                <a:spcPts val="0"/>
              </a:spcBef>
              <a:buSzTx/>
              <a:buNone/>
              <a:defRPr sz="2200"/>
            </a:lvl2pPr>
            <a:lvl3pPr marL="0" indent="228600" algn="ctr" defTabSz="410766">
              <a:spcBef>
                <a:spcPts val="0"/>
              </a:spcBef>
              <a:buSzTx/>
              <a:buNone/>
              <a:defRPr sz="2200"/>
            </a:lvl3pPr>
            <a:lvl4pPr marL="0" indent="342900" algn="ctr" defTabSz="410766">
              <a:spcBef>
                <a:spcPts val="0"/>
              </a:spcBef>
              <a:buSzTx/>
              <a:buNone/>
              <a:defRPr sz="2200"/>
            </a:lvl4pPr>
            <a:lvl5pPr marL="0" indent="457200" algn="ctr" defTabSz="410766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78651" y="6514872"/>
            <a:ext cx="1404640" cy="343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62ED8CB4-9716-477E-BCB5-8BDB213543FD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338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ex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78651" y="6514872"/>
            <a:ext cx="1404640" cy="343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62ED8CB4-9716-477E-BCB5-8BDB213543FD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List 1</a:t>
            </a:r>
          </a:p>
          <a:p>
            <a:pPr lvl="1"/>
            <a:r>
              <a:rPr lang="de-DE" dirty="0" smtClean="0"/>
              <a:t>List 2</a:t>
            </a:r>
          </a:p>
          <a:p>
            <a:pPr lvl="2"/>
            <a:r>
              <a:rPr lang="de-DE" dirty="0" smtClean="0"/>
              <a:t>List 3</a:t>
            </a:r>
          </a:p>
          <a:p>
            <a:pPr lvl="3"/>
            <a:r>
              <a:rPr lang="de-DE" dirty="0" smtClean="0"/>
              <a:t>List 4</a:t>
            </a:r>
          </a:p>
          <a:p>
            <a:pPr lvl="4"/>
            <a:r>
              <a:rPr lang="de-DE" dirty="0" smtClean="0"/>
              <a:t>List 5</a:t>
            </a:r>
            <a:endParaRPr lang="de-DE" dirty="0"/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31371" y="1032480"/>
            <a:ext cx="11425269" cy="45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31371" y="1545992"/>
            <a:ext cx="11520000" cy="1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79B51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34558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363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78651" y="6514872"/>
            <a:ext cx="1404640" cy="343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62ED8CB4-9716-477E-BCB5-8BDB213543FD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571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78651" y="6514872"/>
            <a:ext cx="1404640" cy="343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62ED8CB4-9716-477E-BCB5-8BDB213543FD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277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78651" y="6514872"/>
            <a:ext cx="1404640" cy="343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62ED8CB4-9716-477E-BCB5-8BDB213543FD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880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0778651" y="6514872"/>
            <a:ext cx="1404640" cy="343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62ED8CB4-9716-477E-BCB5-8BDB213543FD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31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78651" y="6514872"/>
            <a:ext cx="1404640" cy="343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62ED8CB4-9716-477E-BCB5-8BDB213543FD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66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78651" y="6514872"/>
            <a:ext cx="1404640" cy="343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62ED8CB4-9716-477E-BCB5-8BDB213543FD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42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78651" y="6514872"/>
            <a:ext cx="1404640" cy="343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62ED8CB4-9716-477E-BCB5-8BDB213543FD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34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09600" y="908720"/>
            <a:ext cx="10972800" cy="51872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78651" y="6514872"/>
            <a:ext cx="1404640" cy="343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62ED8CB4-9716-477E-BCB5-8BDB213543FD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176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Line 13"/>
          <p:cNvSpPr>
            <a:spLocks noChangeShapeType="1"/>
          </p:cNvSpPr>
          <p:nvPr/>
        </p:nvSpPr>
        <p:spPr bwMode="auto">
          <a:xfrm>
            <a:off x="0" y="692150"/>
            <a:ext cx="12192000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4400">
              <a:solidFill>
                <a:srgbClr val="000000"/>
              </a:solidFill>
            </a:endParaRPr>
          </a:p>
        </p:txBody>
      </p:sp>
      <p:pic>
        <p:nvPicPr>
          <p:cNvPr id="3" name="Picture 2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8" y="128588"/>
            <a:ext cx="18891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magine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1438"/>
            <a:ext cx="420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 userDrawn="1"/>
        </p:nvSpPr>
        <p:spPr bwMode="auto">
          <a:xfrm>
            <a:off x="0" y="6544491"/>
            <a:ext cx="12192000" cy="313509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lpha Headline" panose="02000500020000020004" pitchFamily="2" charset="0"/>
              </a:rPr>
              <a:t>Mitsubishi muove l’innovazione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78651" y="6514872"/>
            <a:ext cx="1404640" cy="343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62ED8CB4-9716-477E-BCB5-8BDB213543FD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070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file:///C:\Users\m-melzi\Desktop\MiV&#242;\MIVO%20ESTRATTO%20MIC.pdf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ChangeShapeType="1"/>
          </p:cNvSpPr>
          <p:nvPr/>
        </p:nvSpPr>
        <p:spPr bwMode="auto">
          <a:xfrm flipH="1">
            <a:off x="950913" y="3552825"/>
            <a:ext cx="0" cy="1362075"/>
          </a:xfrm>
          <a:prstGeom prst="line">
            <a:avLst/>
          </a:prstGeom>
          <a:noFill/>
          <a:ln w="25400">
            <a:solidFill>
              <a:srgbClr val="4F9467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5719" tIns="35719" rIns="35719" bIns="3571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>
              <a:solidFill>
                <a:srgbClr val="000000"/>
              </a:solidFill>
            </a:endParaRPr>
          </a:p>
        </p:txBody>
      </p:sp>
      <p:pic>
        <p:nvPicPr>
          <p:cNvPr id="334" name="green_logo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1795463"/>
            <a:ext cx="75152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35" name="Shape 335"/>
          <p:cNvSpPr>
            <a:spLocks noChangeArrowheads="1"/>
          </p:cNvSpPr>
          <p:nvPr/>
        </p:nvSpPr>
        <p:spPr bwMode="auto">
          <a:xfrm>
            <a:off x="1630363" y="1643063"/>
            <a:ext cx="23002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9" tIns="35719" rIns="35719" bIns="35719" anchor="ctr">
            <a:spAutoFit/>
          </a:bodyPr>
          <a:lstStyle>
            <a:lvl1pPr defTabSz="409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095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095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095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095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4500">
                <a:solidFill>
                  <a:srgbClr val="4F9468"/>
                </a:solidFill>
                <a:latin typeface="ITC Avant Garde Gothic Std Medi"/>
                <a:ea typeface="ITC Avant Garde Gothic Std Medi"/>
                <a:cs typeface="ITC Avant Garde Gothic Std Medi"/>
                <a:sym typeface="ITC Avant Garde Gothic Std Medi"/>
              </a:rPr>
              <a:t>URBAN</a:t>
            </a:r>
            <a:br>
              <a:rPr lang="it-IT" altLang="it-IT" sz="4500">
                <a:solidFill>
                  <a:srgbClr val="4F9468"/>
                </a:solidFill>
                <a:latin typeface="ITC Avant Garde Gothic Std Medi"/>
                <a:ea typeface="ITC Avant Garde Gothic Std Medi"/>
                <a:cs typeface="ITC Avant Garde Gothic Std Medi"/>
                <a:sym typeface="ITC Avant Garde Gothic Std Medi"/>
              </a:rPr>
            </a:br>
            <a:r>
              <a:rPr lang="it-IT" altLang="it-IT" sz="4500">
                <a:solidFill>
                  <a:srgbClr val="4F9468"/>
                </a:solidFill>
                <a:latin typeface="ITC Avant Garde Gothic Std Medi"/>
                <a:ea typeface="ITC Avant Garde Gothic Std Medi"/>
                <a:cs typeface="ITC Avant Garde Gothic Std Medi"/>
                <a:sym typeface="ITC Avant Garde Gothic Std Medi"/>
              </a:rPr>
              <a:t>GREEN</a:t>
            </a:r>
          </a:p>
        </p:txBody>
      </p:sp>
      <p:sp>
        <p:nvSpPr>
          <p:cNvPr id="336" name="Shape 336"/>
          <p:cNvSpPr>
            <a:spLocks noChangeArrowheads="1"/>
          </p:cNvSpPr>
          <p:nvPr/>
        </p:nvSpPr>
        <p:spPr bwMode="auto">
          <a:xfrm>
            <a:off x="1630363" y="2781300"/>
            <a:ext cx="23002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9" tIns="35719" rIns="35719" bIns="35719" anchor="ctr">
            <a:spAutoFit/>
          </a:bodyPr>
          <a:lstStyle>
            <a:lvl1pPr defTabSz="820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07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07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07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07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500">
                <a:solidFill>
                  <a:srgbClr val="4F9468"/>
                </a:solidFill>
                <a:latin typeface="ITC Avant Garde Gothic Std Book"/>
                <a:ea typeface="ITC Avant Garde Gothic Std Book"/>
                <a:cs typeface="ITC Avant Garde Gothic Std Book"/>
                <a:sym typeface="ITC Avant Garde Gothic Std Book"/>
              </a:rPr>
              <a:t>MOBILITY</a:t>
            </a:r>
          </a:p>
        </p:txBody>
      </p:sp>
      <p:pic>
        <p:nvPicPr>
          <p:cNvPr id="337" name="skyline_gree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438525"/>
            <a:ext cx="112204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39" name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690688"/>
            <a:ext cx="10096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ED8CB4-9716-477E-BCB5-8BDB213543FD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042865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6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5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5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5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5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5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5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 animBg="1"/>
      <p:bldP spid="334" grpId="0" animBg="1" advAuto="0"/>
      <p:bldP spid="335" grpId="0" animBg="1" advAuto="0"/>
      <p:bldP spid="336" grpId="0" animBg="1" advAuto="0"/>
      <p:bldP spid="337" grpId="0" animBg="1" advAuto="0"/>
      <p:bldP spid="339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7853" y="260650"/>
            <a:ext cx="79803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endParaRPr lang="en-US" sz="2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4153" y="69577"/>
            <a:ext cx="1007204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it-IT" sz="3800" dirty="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Wingdings" pitchFamily="2" charset="2"/>
              </a:rPr>
              <a:t>Mitsubishi precursore della mobilità elettrica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37362" y="992922"/>
            <a:ext cx="8103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1"/>
            <a:r>
              <a:rPr lang="it-IT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Tutto </a:t>
            </a:r>
            <a:r>
              <a:rPr lang="it-IT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cominciò … </a:t>
            </a:r>
            <a:r>
              <a:rPr lang="it-IT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nel </a:t>
            </a:r>
            <a:r>
              <a:rPr lang="it-IT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1966 con </a:t>
            </a:r>
            <a:r>
              <a:rPr lang="it-IT" altLang="ja-JP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Minica</a:t>
            </a:r>
            <a:r>
              <a:rPr lang="it-IT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EV</a:t>
            </a:r>
          </a:p>
        </p:txBody>
      </p:sp>
      <p:pic>
        <p:nvPicPr>
          <p:cNvPr id="8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1988840"/>
            <a:ext cx="4662642" cy="2865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5" y="1916832"/>
            <a:ext cx="3151213" cy="3839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176120" y="6117867"/>
            <a:ext cx="18137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MINICA VAN EV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74207" y="5301209"/>
            <a:ext cx="47519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IT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 1971, </a:t>
            </a:r>
            <a:r>
              <a:rPr lang="it-IT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MMC fornì  150 EV alle compagnie elettriche ed al Governo</a:t>
            </a:r>
          </a:p>
        </p:txBody>
      </p:sp>
    </p:spTree>
    <p:extLst>
      <p:ext uri="{BB962C8B-B14F-4D97-AF65-F5344CB8AC3E}">
        <p14:creationId xmlns:p14="http://schemas.microsoft.com/office/powerpoint/2010/main" val="16548436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7853" y="260650"/>
            <a:ext cx="79803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endParaRPr lang="en-US" sz="2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3331" y="260649"/>
            <a:ext cx="9275793" cy="38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it-IT" sz="3200" dirty="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Wingdings" pitchFamily="2" charset="2"/>
              </a:rPr>
              <a:t>Dagli anni 70 al 2010 per la produzione di massa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37362" y="992922"/>
            <a:ext cx="8751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1"/>
            <a:r>
              <a:rPr lang="it-IT" altLang="ja-JP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Mitubishi</a:t>
            </a:r>
            <a:r>
              <a:rPr lang="it-IT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ha una lunga storia di ricerca e produzione nel campo della mobilità elettrica in risposta a temi chiave quali l’inquinamento dell’aria, il </a:t>
            </a:r>
            <a:r>
              <a:rPr lang="it-IT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riscaldamento dell’atmosfera e alla dipendenza dal </a:t>
            </a:r>
            <a:r>
              <a:rPr lang="it-IT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petrolio</a:t>
            </a:r>
            <a:endParaRPr lang="it-IT" altLang="ja-JP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24"/>
          <a:stretch/>
        </p:blipFill>
        <p:spPr>
          <a:xfrm>
            <a:off x="2226724" y="2263080"/>
            <a:ext cx="7772400" cy="41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914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7853" y="260650"/>
            <a:ext cx="79803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endParaRPr lang="en-US" sz="2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38407" y="246710"/>
            <a:ext cx="7980363" cy="37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it-IT" sz="3200" dirty="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Wingdings" pitchFamily="2" charset="2"/>
              </a:rPr>
              <a:t>Sviluppo PHEV secondo Mitsubishi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37362" y="992923"/>
            <a:ext cx="8751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1"/>
            <a:r>
              <a:rPr lang="it-IT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La modalità PHEV è la naturale evoluzione data dall’unione di motori termici ed elettrici</a:t>
            </a:r>
            <a:endParaRPr lang="it-IT" altLang="ja-JP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8918770" y="2037829"/>
            <a:ext cx="1463802" cy="3312000"/>
            <a:chOff x="10381006" y="1821805"/>
            <a:chExt cx="1463802" cy="3312000"/>
          </a:xfrm>
        </p:grpSpPr>
        <p:sp>
          <p:nvSpPr>
            <p:cNvPr id="9" name="Afgeronde rechthoek 58"/>
            <p:cNvSpPr>
              <a:spLocks noChangeArrowheads="1"/>
            </p:cNvSpPr>
            <p:nvPr/>
          </p:nvSpPr>
          <p:spPr bwMode="auto">
            <a:xfrm>
              <a:off x="10381006" y="1821805"/>
              <a:ext cx="1463802" cy="3312000"/>
            </a:xfrm>
            <a:prstGeom prst="roundRect">
              <a:avLst>
                <a:gd name="adj" fmla="val 12"/>
              </a:avLst>
            </a:prstGeom>
            <a:solidFill>
              <a:schemeClr val="bg1"/>
            </a:solidFill>
            <a:ln w="9525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nl-NL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Motori elettrici</a:t>
              </a:r>
              <a:endParaRPr lang="nl-NL" sz="1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0" name="Picture 5" descr="Drawing EV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8263" y="2492896"/>
              <a:ext cx="1149289" cy="252656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grpSp>
        <p:nvGrpSpPr>
          <p:cNvPr id="2" name="Gruppo 1"/>
          <p:cNvGrpSpPr/>
          <p:nvPr/>
        </p:nvGrpSpPr>
        <p:grpSpPr>
          <a:xfrm>
            <a:off x="1741612" y="2037829"/>
            <a:ext cx="1462462" cy="3312000"/>
            <a:chOff x="-2052736" y="1808432"/>
            <a:chExt cx="1462462" cy="3312000"/>
          </a:xfrm>
        </p:grpSpPr>
        <p:sp>
          <p:nvSpPr>
            <p:cNvPr id="12" name="Afgeronde rechthoek 64"/>
            <p:cNvSpPr>
              <a:spLocks noChangeArrowheads="1"/>
            </p:cNvSpPr>
            <p:nvPr/>
          </p:nvSpPr>
          <p:spPr bwMode="auto">
            <a:xfrm>
              <a:off x="-2052736" y="1808432"/>
              <a:ext cx="1462462" cy="3312000"/>
            </a:xfrm>
            <a:prstGeom prst="roundRect">
              <a:avLst>
                <a:gd name="adj" fmla="val 1"/>
              </a:avLst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nl-NL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Motori termici</a:t>
              </a:r>
              <a:endParaRPr lang="nl-NL" sz="1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3" name="Picture 3" descr="Drawing Fue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894993" y="2487220"/>
              <a:ext cx="1146976" cy="252595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grpSp>
        <p:nvGrpSpPr>
          <p:cNvPr id="4" name="Gruppo 3"/>
          <p:cNvGrpSpPr/>
          <p:nvPr/>
        </p:nvGrpSpPr>
        <p:grpSpPr>
          <a:xfrm>
            <a:off x="2979341" y="2564904"/>
            <a:ext cx="1463802" cy="3312000"/>
            <a:chOff x="803942" y="2250110"/>
            <a:chExt cx="1463802" cy="3312000"/>
          </a:xfrm>
        </p:grpSpPr>
        <p:sp>
          <p:nvSpPr>
            <p:cNvPr id="15" name="Afgeronde rechthoek 62"/>
            <p:cNvSpPr>
              <a:spLocks noChangeArrowheads="1"/>
            </p:cNvSpPr>
            <p:nvPr/>
          </p:nvSpPr>
          <p:spPr bwMode="auto">
            <a:xfrm>
              <a:off x="803942" y="2250110"/>
              <a:ext cx="1463802" cy="3312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nl-NL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Ibridi </a:t>
              </a:r>
            </a:p>
            <a:p>
              <a:pPr algn="ctr"/>
              <a:r>
                <a:rPr lang="nl-NL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HEV</a:t>
              </a:r>
              <a:endParaRPr lang="nl-NL" sz="1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6" name="Picture 4" descr="Drawing Hybrid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1753" y="2924944"/>
              <a:ext cx="1148181" cy="252656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grpSp>
        <p:nvGrpSpPr>
          <p:cNvPr id="27" name="Gruppo 26"/>
          <p:cNvGrpSpPr/>
          <p:nvPr/>
        </p:nvGrpSpPr>
        <p:grpSpPr>
          <a:xfrm>
            <a:off x="7679701" y="2564904"/>
            <a:ext cx="1463802" cy="3312000"/>
            <a:chOff x="7596336" y="2852936"/>
            <a:chExt cx="1463802" cy="3312000"/>
          </a:xfrm>
        </p:grpSpPr>
        <p:sp>
          <p:nvSpPr>
            <p:cNvPr id="18" name="Afgeronde rechthoek 67"/>
            <p:cNvSpPr>
              <a:spLocks noChangeArrowheads="1"/>
            </p:cNvSpPr>
            <p:nvPr/>
          </p:nvSpPr>
          <p:spPr bwMode="auto">
            <a:xfrm>
              <a:off x="7596336" y="2852936"/>
              <a:ext cx="1463802" cy="3312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nl-NL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Range Extender</a:t>
              </a:r>
            </a:p>
          </p:txBody>
        </p:sp>
        <p:pic>
          <p:nvPicPr>
            <p:cNvPr id="19" name="Picture 6" descr="Drawing Range Extender.png"/>
            <p:cNvPicPr>
              <a:picLocks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22146" y="3488083"/>
              <a:ext cx="1212183" cy="255996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509294" y="1739198"/>
            <a:ext cx="5106987" cy="4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altLang="ja-JP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◄</a:t>
            </a:r>
            <a:r>
              <a:rPr kumimoji="1" lang="en-US" altLang="ja-JP" sz="1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Diversi</a:t>
            </a:r>
            <a:r>
              <a:rPr kumimoji="1" lang="en-US" altLang="ja-JP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kumimoji="1" lang="en-US" altLang="ja-JP" sz="1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punti</a:t>
            </a:r>
            <a:r>
              <a:rPr kumimoji="1" lang="en-US" altLang="ja-JP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kumimoji="1" lang="en-US" altLang="ja-JP" sz="1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partenza</a:t>
            </a:r>
            <a:r>
              <a:rPr kumimoji="1" lang="en-US" altLang="ja-JP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1" lang="en-US" altLang="ja-JP" sz="1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</a:t>
            </a:r>
            <a:r>
              <a:rPr kumimoji="1" lang="en-US" altLang="ja-JP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1" lang="en-US" altLang="ja-JP" sz="1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progetti</a:t>
            </a:r>
            <a:r>
              <a:rPr kumimoji="1" lang="en-US" altLang="ja-JP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►</a:t>
            </a:r>
            <a:endParaRPr kumimoji="1" lang="en-US" altLang="ja-JP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4218409" y="2132856"/>
            <a:ext cx="3686026" cy="4536504"/>
            <a:chOff x="2694409" y="2132856"/>
            <a:chExt cx="3686026" cy="4536504"/>
          </a:xfrm>
        </p:grpSpPr>
        <p:sp>
          <p:nvSpPr>
            <p:cNvPr id="21" name="Afgeronde rechthoek 48"/>
            <p:cNvSpPr>
              <a:spLocks noChangeArrowheads="1"/>
            </p:cNvSpPr>
            <p:nvPr/>
          </p:nvSpPr>
          <p:spPr bwMode="auto">
            <a:xfrm>
              <a:off x="2694409" y="2132856"/>
              <a:ext cx="3629288" cy="446449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nl-NL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PHEV</a:t>
              </a:r>
            </a:p>
          </p:txBody>
        </p:sp>
        <p:pic>
          <p:nvPicPr>
            <p:cNvPr id="24" name="Picture 8" descr="Drawing PHEV.png"/>
            <p:cNvPicPr>
              <a:picLocks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98649" y="2780928"/>
              <a:ext cx="1223249" cy="24237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2708027" y="5430364"/>
              <a:ext cx="1608794" cy="2515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1" lang="en-US" altLang="ja-JP" sz="1400" dirty="0" err="1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Logiche</a:t>
              </a:r>
              <a:r>
                <a:rPr kumimoji="1" lang="en-US" altLang="ja-JP" sz="14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da </a:t>
              </a:r>
              <a:r>
                <a:rPr kumimoji="1" lang="en-US" altLang="ja-JP" sz="1400" dirty="0" err="1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</a:t>
              </a:r>
              <a:r>
                <a:rPr kumimoji="1" lang="en-US" altLang="ja-JP" sz="1400" dirty="0" err="1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otore</a:t>
              </a:r>
              <a:r>
                <a:rPr kumimoji="1" lang="en-US" altLang="ja-JP" sz="14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1" lang="en-US" altLang="ja-JP" sz="1400" dirty="0" err="1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termico</a:t>
              </a:r>
              <a:endParaRPr kumimoji="1" lang="en-US" altLang="ja-JP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6" name="Picture 7" descr="Drawing HEV.png"/>
            <p:cNvPicPr>
              <a:picLocks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00800" y="2790214"/>
              <a:ext cx="1223249" cy="24234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cxnSp>
          <p:nvCxnSpPr>
            <p:cNvPr id="23" name="Rechte verbindingslijn 54"/>
            <p:cNvCxnSpPr/>
            <p:nvPr/>
          </p:nvCxnSpPr>
          <p:spPr bwMode="auto">
            <a:xfrm>
              <a:off x="4509053" y="2578862"/>
              <a:ext cx="0" cy="322640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Rechthoekige driehoek 20"/>
            <p:cNvSpPr>
              <a:spLocks noChangeArrowheads="1"/>
            </p:cNvSpPr>
            <p:nvPr/>
          </p:nvSpPr>
          <p:spPr bwMode="auto">
            <a:xfrm>
              <a:off x="2853562" y="5938744"/>
              <a:ext cx="3426445" cy="248893"/>
            </a:xfrm>
            <a:prstGeom prst="rtTriangl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571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endParaRPr lang="nl-NL"/>
            </a:p>
          </p:txBody>
        </p:sp>
        <p:sp>
          <p:nvSpPr>
            <p:cNvPr id="31" name="Rechthoek 77"/>
            <p:cNvSpPr>
              <a:spLocks noChangeArrowheads="1"/>
            </p:cNvSpPr>
            <p:nvPr/>
          </p:nvSpPr>
          <p:spPr bwMode="auto">
            <a:xfrm>
              <a:off x="2853562" y="6187637"/>
              <a:ext cx="3426445" cy="7781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571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endParaRPr lang="nl-NL"/>
            </a:p>
          </p:txBody>
        </p:sp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4640112" y="5388734"/>
              <a:ext cx="1740323" cy="33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1" lang="en-US" altLang="ja-JP" sz="1400" dirty="0" err="1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Logiche</a:t>
              </a:r>
              <a:r>
                <a:rPr kumimoji="1" lang="en-US" altLang="ja-JP" sz="14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da </a:t>
              </a:r>
              <a:r>
                <a:rPr kumimoji="1" lang="en-US" altLang="ja-JP" sz="1400" dirty="0" err="1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motore</a:t>
              </a:r>
              <a:r>
                <a:rPr kumimoji="1" lang="en-US" altLang="ja-JP" sz="14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1" lang="en-US" altLang="ja-JP" sz="1400" dirty="0" err="1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elettrico</a:t>
              </a:r>
              <a:endParaRPr kumimoji="1" lang="en-US" altLang="ja-JP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Rettangolo 6"/>
            <p:cNvSpPr/>
            <p:nvPr/>
          </p:nvSpPr>
          <p:spPr bwMode="auto">
            <a:xfrm>
              <a:off x="4666310" y="2504087"/>
              <a:ext cx="1602743" cy="3507076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i="1">
                <a:latin typeface="Arial Rounded MT Bold" pitchFamily="34" charset="0"/>
              </a:endParaRP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3067295" y="6201577"/>
              <a:ext cx="2881865" cy="467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1" lang="en-US" altLang="ja-JP" sz="1400" b="1" dirty="0" err="1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Emissioni</a:t>
              </a:r>
              <a:r>
                <a:rPr kumimoji="1" lang="en-US" altLang="ja-JP" sz="14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di CO² </a:t>
              </a:r>
              <a:endParaRPr kumimoji="1" lang="en-US" altLang="ja-JP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253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7853" y="260650"/>
            <a:ext cx="79803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endParaRPr lang="en-US" sz="2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72858" y="14990"/>
            <a:ext cx="79803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it-IT" altLang="ja-JP" sz="3200" dirty="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Wingdings" pitchFamily="2" charset="2"/>
              </a:rPr>
              <a:t>Cosa vuol dire PHEV?</a:t>
            </a:r>
          </a:p>
        </p:txBody>
      </p:sp>
      <p:sp>
        <p:nvSpPr>
          <p:cNvPr id="8" name="Rettangolo 7"/>
          <p:cNvSpPr/>
          <p:nvPr/>
        </p:nvSpPr>
        <p:spPr>
          <a:xfrm>
            <a:off x="1737362" y="992922"/>
            <a:ext cx="8751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1"/>
            <a:r>
              <a:rPr lang="it-IT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L’acronimo PHEV racchiude la modalità di ricarica, la tecnologia adottata e i vantaggi del nuovo </a:t>
            </a:r>
            <a:r>
              <a:rPr lang="it-IT" altLang="ja-JP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Outlander</a:t>
            </a:r>
            <a:endParaRPr lang="it-IT" altLang="ja-JP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90488" lvl="1"/>
            <a:endParaRPr lang="it-IT" altLang="ja-JP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5105496" y="2060849"/>
            <a:ext cx="5455000" cy="32316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428625" lvl="1" indent="-342900">
              <a:buFont typeface="Arial" panose="020B0604020202020204" pitchFamily="34" charset="0"/>
              <a:buChar char="•"/>
            </a:pPr>
            <a:r>
              <a:rPr lang="en-US" sz="3200" b="1" dirty="0">
                <a:ln w="1905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LUG-IN </a:t>
            </a:r>
            <a:r>
              <a:rPr lang="en-US" dirty="0">
                <a:solidFill>
                  <a:schemeClr val="accent4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Si </a:t>
            </a:r>
            <a:r>
              <a:rPr lang="en-US" altLang="ja-JP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carica</a:t>
            </a:r>
            <a:r>
              <a:rPr lang="en-US" altLang="ja-JP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da </a:t>
            </a:r>
            <a:r>
              <a:rPr lang="en-US" altLang="ja-JP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una</a:t>
            </a:r>
            <a:r>
              <a:rPr lang="en-US" altLang="ja-JP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presa</a:t>
            </a:r>
            <a:r>
              <a:rPr lang="en-US" altLang="ja-JP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>
                <a:solidFill>
                  <a:schemeClr val="accent4">
                    <a:lumMod val="65000"/>
                    <a:lumOff val="35000"/>
                  </a:schemeClr>
                </a:solidFill>
              </a:rPr>
              <a:t>di </a:t>
            </a:r>
            <a:r>
              <a:rPr lang="en-US" altLang="ja-JP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corrente o da colonnina ad alta capacità</a:t>
            </a:r>
            <a:endParaRPr lang="en-US" altLang="ja-JP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marL="85725" lvl="1"/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28625" lvl="1" indent="-342900">
              <a:buFont typeface="Arial" panose="020B0604020202020204" pitchFamily="34" charset="0"/>
              <a:buChar char="•"/>
            </a:pPr>
            <a:r>
              <a:rPr lang="en-US" sz="3200" b="1" dirty="0">
                <a:ln w="1905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YBRID </a:t>
            </a:r>
            <a:r>
              <a:rPr lang="en-US" dirty="0">
                <a:solidFill>
                  <a:schemeClr val="accent4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Unisce vantaggi dei motori elettrici e del motore termico</a:t>
            </a:r>
          </a:p>
          <a:p>
            <a:pPr marL="428625" lvl="1" indent="-342900">
              <a:buFont typeface="Arial" panose="020B0604020202020204" pitchFamily="34" charset="0"/>
              <a:buChar char="•"/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28625" lvl="1" indent="-342900">
              <a:buFont typeface="Arial" panose="020B0604020202020204" pitchFamily="34" charset="0"/>
              <a:buChar char="•"/>
            </a:pPr>
            <a:r>
              <a:rPr lang="en-US" sz="3200" b="1" dirty="0">
                <a:ln w="1905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LECTRIC </a:t>
            </a:r>
            <a:r>
              <a:rPr lang="en-US" sz="3200" b="1" dirty="0">
                <a:ln w="1905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EHICLE </a:t>
            </a:r>
            <a:r>
              <a:rPr lang="en-US" dirty="0">
                <a:solidFill>
                  <a:schemeClr val="accent4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it-IT" dirty="0">
                <a:solidFill>
                  <a:schemeClr val="accent4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Funziona anche solo in modalità </a:t>
            </a:r>
            <a:r>
              <a:rPr lang="it-IT" dirty="0">
                <a:solidFill>
                  <a:schemeClr val="accent4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elettrica</a:t>
            </a:r>
            <a:r>
              <a:rPr lang="it-IT" dirty="0">
                <a:solidFill>
                  <a:schemeClr val="accent4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dirty="0">
                <a:solidFill>
                  <a:schemeClr val="accent4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con zero </a:t>
            </a:r>
            <a:r>
              <a:rPr lang="it-IT" dirty="0">
                <a:solidFill>
                  <a:schemeClr val="accent4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emissioni, zero rumore, zero consumi</a:t>
            </a:r>
          </a:p>
        </p:txBody>
      </p:sp>
      <p:sp>
        <p:nvSpPr>
          <p:cNvPr id="7" name="Triangolo isoscele 6"/>
          <p:cNvSpPr/>
          <p:nvPr/>
        </p:nvSpPr>
        <p:spPr bwMode="auto">
          <a:xfrm rot="5400000">
            <a:off x="3587818" y="3631096"/>
            <a:ext cx="2788150" cy="175015"/>
          </a:xfrm>
          <a:prstGeom prst="triangle">
            <a:avLst/>
          </a:prstGeom>
          <a:gradFill rotWithShape="1">
            <a:gsLst>
              <a:gs pos="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i="1">
              <a:latin typeface="Arial Rounded MT Bold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082043" y="2506257"/>
            <a:ext cx="3812342" cy="2993121"/>
            <a:chOff x="1082043" y="2506257"/>
            <a:chExt cx="3812342" cy="2993121"/>
          </a:xfrm>
        </p:grpSpPr>
        <p:grpSp>
          <p:nvGrpSpPr>
            <p:cNvPr id="9" name="Gruppo 8"/>
            <p:cNvGrpSpPr/>
            <p:nvPr/>
          </p:nvGrpSpPr>
          <p:grpSpPr>
            <a:xfrm>
              <a:off x="1847528" y="2506257"/>
              <a:ext cx="2915512" cy="2403833"/>
              <a:chOff x="251520" y="2564904"/>
              <a:chExt cx="2915512" cy="2403833"/>
            </a:xfrm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encil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3329423"/>
                <a:ext cx="2915512" cy="1639314"/>
              </a:xfrm>
              <a:prstGeom prst="rect">
                <a:avLst/>
              </a:prstGeom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479" y="2564904"/>
                <a:ext cx="2683594" cy="878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" name="Picture 2" descr="http://www.mitsubishi-auto.it/uploadedImages/Contents/Models/Outlander_MY16/Outlander_MY16PHEV/360_View/360-view/Outlander%20MY16PHEV_7b7392ab-d529-4ba1-9cc4-dc2c9c883914_25534242-8946-4850-a83d-35dcb0bcfc7a_1040_0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043" y="3385024"/>
              <a:ext cx="3812342" cy="2114354"/>
            </a:xfrm>
            <a:prstGeom prst="rect">
              <a:avLst/>
            </a:prstGeom>
            <a:solidFill>
              <a:schemeClr val="bg1"/>
            </a:solidFill>
            <a:extLst/>
          </p:spPr>
        </p:pic>
      </p:grpSp>
    </p:spTree>
    <p:extLst>
      <p:ext uri="{BB962C8B-B14F-4D97-AF65-F5344CB8AC3E}">
        <p14:creationId xmlns:p14="http://schemas.microsoft.com/office/powerpoint/2010/main" val="28607120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7853" y="260650"/>
            <a:ext cx="79803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endParaRPr lang="en-US" sz="2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5541" y="46981"/>
            <a:ext cx="79803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it-IT" altLang="ja-JP" sz="3200" dirty="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Wingdings" pitchFamily="2" charset="2"/>
              </a:rPr>
              <a:t>Come</a:t>
            </a:r>
            <a:r>
              <a:rPr lang="it-IT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it-IT" altLang="ja-JP" sz="3200" dirty="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Wingdings" pitchFamily="2" charset="2"/>
              </a:rPr>
              <a:t>è fatto?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737362" y="992922"/>
            <a:ext cx="8751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1"/>
            <a:r>
              <a:rPr lang="it-IT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Il motore 2L benzina garantisce trazione e carica ai due motori elettrici posizionati sui due assi. Le batterie sono posizionate sul pianale al centro a garanzia della stabilità e dello spazio interno</a:t>
            </a:r>
            <a:endParaRPr lang="it-IT" altLang="ja-JP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t="31137" r="24720" b="30211"/>
          <a:stretch/>
        </p:blipFill>
        <p:spPr>
          <a:xfrm>
            <a:off x="3537266" y="2570506"/>
            <a:ext cx="5654675" cy="295026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997413" y="2758367"/>
            <a:ext cx="2747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Motore Benzina 2L</a:t>
            </a:r>
          </a:p>
          <a:p>
            <a:r>
              <a:rPr lang="it-IT" altLang="ja-JP" sz="14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genera energia elettrica  e quando necessario, fornisce  trazione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961962" y="5642084"/>
            <a:ext cx="2387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Generatore</a:t>
            </a:r>
          </a:p>
          <a:p>
            <a:r>
              <a:rPr lang="it-IT" altLang="ja-JP" sz="14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attivato dal motore a benzina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783344" y="2278708"/>
            <a:ext cx="1406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Motore Elettrico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500903" y="559542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Batteria di Trazione</a:t>
            </a:r>
          </a:p>
          <a:p>
            <a:r>
              <a:rPr lang="it-IT" altLang="ja-JP" sz="14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sotto il pianale al centro   </a:t>
            </a:r>
            <a:r>
              <a:rPr lang="it-IT" altLang="ja-JP" sz="14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805904" y="2998708"/>
            <a:ext cx="161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Motore Elettrico Post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Connettore 1 16"/>
          <p:cNvCxnSpPr/>
          <p:nvPr/>
        </p:nvCxnSpPr>
        <p:spPr bwMode="auto">
          <a:xfrm>
            <a:off x="3232254" y="3414138"/>
            <a:ext cx="1477392" cy="976705"/>
          </a:xfrm>
          <a:prstGeom prst="line">
            <a:avLst/>
          </a:prstGeom>
          <a:gradFill rotWithShape="1">
            <a:gsLst>
              <a:gs pos="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 cap="rnd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ttore 1 23"/>
          <p:cNvCxnSpPr/>
          <p:nvPr/>
        </p:nvCxnSpPr>
        <p:spPr bwMode="auto">
          <a:xfrm flipH="1">
            <a:off x="5202596" y="2796550"/>
            <a:ext cx="284126" cy="1790181"/>
          </a:xfrm>
          <a:prstGeom prst="line">
            <a:avLst/>
          </a:prstGeom>
          <a:gradFill rotWithShape="1">
            <a:gsLst>
              <a:gs pos="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 cap="rnd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nettore 1 27"/>
          <p:cNvCxnSpPr/>
          <p:nvPr/>
        </p:nvCxnSpPr>
        <p:spPr bwMode="auto">
          <a:xfrm flipV="1">
            <a:off x="3808318" y="4946982"/>
            <a:ext cx="1149320" cy="865589"/>
          </a:xfrm>
          <a:prstGeom prst="line">
            <a:avLst/>
          </a:prstGeom>
          <a:gradFill rotWithShape="1">
            <a:gsLst>
              <a:gs pos="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 cap="rnd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onnettore 1 30"/>
          <p:cNvCxnSpPr/>
          <p:nvPr/>
        </p:nvCxnSpPr>
        <p:spPr bwMode="auto">
          <a:xfrm flipH="1" flipV="1">
            <a:off x="6976670" y="4442714"/>
            <a:ext cx="360040" cy="1199370"/>
          </a:xfrm>
          <a:prstGeom prst="line">
            <a:avLst/>
          </a:prstGeom>
          <a:gradFill rotWithShape="1">
            <a:gsLst>
              <a:gs pos="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 cap="rnd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ttore 1 33"/>
          <p:cNvCxnSpPr/>
          <p:nvPr/>
        </p:nvCxnSpPr>
        <p:spPr bwMode="auto">
          <a:xfrm flipH="1">
            <a:off x="7768759" y="3521929"/>
            <a:ext cx="1728193" cy="523711"/>
          </a:xfrm>
          <a:prstGeom prst="line">
            <a:avLst/>
          </a:prstGeom>
          <a:gradFill rotWithShape="1">
            <a:gsLst>
              <a:gs pos="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 cap="rnd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1525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ED8CB4-9716-477E-BCB5-8BDB213543FD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3" name="Picture 6" descr="http://www.mitsubishi-motors.fr/education/wp-content/uploads/2014/03/002-OUTLANDER-PHE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-1" r="6632" b="3261"/>
          <a:stretch/>
        </p:blipFill>
        <p:spPr bwMode="auto">
          <a:xfrm>
            <a:off x="3019553" y="734111"/>
            <a:ext cx="9163738" cy="56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230806" y="1460310"/>
            <a:ext cx="5745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>
                <a:latin typeface="Alpha Headline" panose="02000500020000020004" pitchFamily="2" charset="0"/>
              </a:rPr>
              <a:t>Mitsubishi Outlander PHEV</a:t>
            </a:r>
          </a:p>
          <a:p>
            <a:r>
              <a:rPr lang="it-IT" sz="2800" smtClean="0">
                <a:latin typeface="Alpha Headline" panose="02000500020000020004" pitchFamily="2" charset="0"/>
              </a:rPr>
              <a:t>1,9 Km/l</a:t>
            </a:r>
          </a:p>
          <a:p>
            <a:r>
              <a:rPr lang="it-IT" sz="2800" smtClean="0">
                <a:latin typeface="Alpha Headline" panose="02000500020000020004" pitchFamily="2" charset="0"/>
              </a:rPr>
              <a:t>42 gCO</a:t>
            </a:r>
            <a:r>
              <a:rPr lang="it-IT" sz="2800" baseline="30000" smtClean="0">
                <a:latin typeface="Alpha Headline" panose="02000500020000020004" pitchFamily="2" charset="0"/>
              </a:rPr>
              <a:t>2</a:t>
            </a:r>
            <a:r>
              <a:rPr lang="it-IT" sz="2800" smtClean="0">
                <a:latin typeface="Alpha Headline" panose="02000500020000020004" pitchFamily="2" charset="0"/>
              </a:rPr>
              <a:t>/Km</a:t>
            </a:r>
            <a:endParaRPr lang="it-IT" sz="2800">
              <a:latin typeface="Alpha Headline" panose="02000500020000020004" pitchFamily="2" charset="0"/>
            </a:endParaRPr>
          </a:p>
        </p:txBody>
      </p:sp>
      <p:sp>
        <p:nvSpPr>
          <p:cNvPr id="5" name="Titolo 9"/>
          <p:cNvSpPr txBox="1">
            <a:spLocks/>
          </p:cNvSpPr>
          <p:nvPr/>
        </p:nvSpPr>
        <p:spPr bwMode="auto">
          <a:xfrm>
            <a:off x="1524000" y="44450"/>
            <a:ext cx="7759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3800" smtClean="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</a:rPr>
              <a:t>PHEV-DRIVE</a:t>
            </a:r>
            <a:endParaRPr lang="it-IT" altLang="it-IT" sz="3800" dirty="0">
              <a:solidFill>
                <a:srgbClr val="E22319"/>
              </a:solidFill>
              <a:latin typeface="ITC Avant Garde Gothic Std Demi"/>
              <a:ea typeface="ITC Avant Garde Gothic Std Demi"/>
              <a:cs typeface="ITC Avant Garde Gothic Std Demi"/>
            </a:endParaRPr>
          </a:p>
        </p:txBody>
      </p:sp>
    </p:spTree>
    <p:extLst>
      <p:ext uri="{BB962C8B-B14F-4D97-AF65-F5344CB8AC3E}">
        <p14:creationId xmlns:p14="http://schemas.microsoft.com/office/powerpoint/2010/main" val="108438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1582" r="414" b="19643"/>
          <a:stretch>
            <a:fillRect/>
          </a:stretch>
        </p:blipFill>
        <p:spPr bwMode="auto">
          <a:xfrm>
            <a:off x="0" y="733425"/>
            <a:ext cx="121920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440238" y="1398588"/>
            <a:ext cx="59848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2"/>
              </a:solidFill>
            </a:endParaRPr>
          </a:p>
        </p:txBody>
      </p:sp>
      <p:pic>
        <p:nvPicPr>
          <p:cNvPr id="7172" name="Picture 2" descr="http://www.mitsubishi-auto.it/uploadedImages/Contents/Models/i-MiEV_MY12/i-MiEV_MY12i-MiEV/360_View/360-view/i-MiEV_0f4aa833-ea41-40a3-aa54-c35304bce685_6dab5e75-54b2-46bc-bc2b-728bcb18e7ec_1040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1582738"/>
            <a:ext cx="418623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www.mitsubishi-auto.it/uploadedImages/Contents/Models/i-MiEV_MY12/i-MiEV_MY12i-MiEV/360_View/360-view/i-MiEV_0f4aa833-ea41-40a3-aa54-c35304bce685_6dab5e75-54b2-46bc-bc2b-728bcb18e7ec_1040_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2205038"/>
            <a:ext cx="4186238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CasellaDiTesto 3"/>
          <p:cNvSpPr txBox="1">
            <a:spLocks noChangeArrowheads="1"/>
          </p:cNvSpPr>
          <p:nvPr/>
        </p:nvSpPr>
        <p:spPr bwMode="auto">
          <a:xfrm>
            <a:off x="9120188" y="3983038"/>
            <a:ext cx="24718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tx2"/>
                </a:solidFill>
              </a:rPr>
              <a:t>Autonomia c.a. 160km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tx2"/>
                </a:solidFill>
              </a:rPr>
              <a:t>Velocità massima: 130km/h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tx2"/>
                </a:solidFill>
              </a:rPr>
              <a:t>Potenza: 49kW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tx2"/>
                </a:solidFill>
              </a:rPr>
              <a:t>Tempo </a:t>
            </a:r>
            <a:r>
              <a:rPr lang="it-IT" altLang="it-IT" sz="1600" smtClean="0">
                <a:solidFill>
                  <a:schemeClr val="tx2"/>
                </a:solidFill>
              </a:rPr>
              <a:t>ricarica: 5-6 h</a:t>
            </a:r>
            <a:endParaRPr lang="it-IT" altLang="it-IT" sz="1600">
              <a:solidFill>
                <a:schemeClr val="tx2"/>
              </a:solidFill>
            </a:endParaRPr>
          </a:p>
        </p:txBody>
      </p:sp>
      <p:sp>
        <p:nvSpPr>
          <p:cNvPr id="7175" name="CasellaDiTesto 12"/>
          <p:cNvSpPr txBox="1">
            <a:spLocks noChangeArrowheads="1"/>
          </p:cNvSpPr>
          <p:nvPr/>
        </p:nvSpPr>
        <p:spPr bwMode="auto">
          <a:xfrm>
            <a:off x="3020070" y="949325"/>
            <a:ext cx="61518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smtClean="0">
                <a:solidFill>
                  <a:schemeClr val="tx2"/>
                </a:solidFill>
              </a:rPr>
              <a:t>Mitsubishi e-MIEV (Mitsubishi Innovative EV)</a:t>
            </a:r>
            <a:endParaRPr lang="it-IT" altLang="it-IT" sz="2400">
              <a:solidFill>
                <a:schemeClr val="tx2"/>
              </a:solidFill>
            </a:endParaRPr>
          </a:p>
        </p:txBody>
      </p:sp>
      <p:sp>
        <p:nvSpPr>
          <p:cNvPr id="717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0920413" y="6381750"/>
            <a:ext cx="50165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 smtClean="0"/>
              <a:t>2</a:t>
            </a:r>
          </a:p>
        </p:txBody>
      </p:sp>
      <p:sp>
        <p:nvSpPr>
          <p:cNvPr id="7177" name="Titolo 9"/>
          <p:cNvSpPr txBox="1">
            <a:spLocks/>
          </p:cNvSpPr>
          <p:nvPr/>
        </p:nvSpPr>
        <p:spPr bwMode="auto">
          <a:xfrm>
            <a:off x="1524000" y="44450"/>
            <a:ext cx="7759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3800" dirty="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</a:rPr>
              <a:t>E-DRIVE</a:t>
            </a:r>
          </a:p>
        </p:txBody>
      </p:sp>
    </p:spTree>
    <p:extLst>
      <p:ext uri="{BB962C8B-B14F-4D97-AF65-F5344CB8AC3E}">
        <p14:creationId xmlns:p14="http://schemas.microsoft.com/office/powerpoint/2010/main" val="42203797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ChangeArrowheads="1"/>
          </p:cNvSpPr>
          <p:nvPr/>
        </p:nvSpPr>
        <p:spPr bwMode="auto">
          <a:xfrm>
            <a:off x="371475" y="2292350"/>
            <a:ext cx="30622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606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606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6065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606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606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guidare</a:t>
            </a: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        </a:t>
            </a:r>
            <a:r>
              <a:rPr lang="it-IT" altLang="it-IT" sz="54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l’auto</a:t>
            </a:r>
            <a:endParaRPr lang="it-IT" altLang="it-IT" sz="6600">
              <a:solidFill>
                <a:srgbClr val="E22319"/>
              </a:solidFill>
              <a:latin typeface="ITC Avant Garde Gothic Std Demi"/>
              <a:ea typeface="ITC Avant Garde Gothic Std Demi"/>
              <a:cs typeface="ITC Avant Garde Gothic Std Demi"/>
              <a:sym typeface="ITC Avant Garde Gothic Std Demi"/>
            </a:endParaRPr>
          </a:p>
        </p:txBody>
      </p:sp>
      <p:pic>
        <p:nvPicPr>
          <p:cNvPr id="347" name="volan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490788"/>
            <a:ext cx="217487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350" name="Group 350"/>
          <p:cNvGrpSpPr>
            <a:grpSpLocks/>
          </p:cNvGrpSpPr>
          <p:nvPr/>
        </p:nvGrpSpPr>
        <p:grpSpPr bwMode="auto">
          <a:xfrm>
            <a:off x="5303838" y="2138363"/>
            <a:ext cx="931862" cy="2659062"/>
            <a:chOff x="0" y="0"/>
            <a:chExt cx="1862933" cy="5320688"/>
          </a:xfrm>
        </p:grpSpPr>
        <p:sp>
          <p:nvSpPr>
            <p:cNvPr id="10247" name="Shape 348"/>
            <p:cNvSpPr>
              <a:spLocks noChangeShapeType="1"/>
            </p:cNvSpPr>
            <p:nvPr/>
          </p:nvSpPr>
          <p:spPr bwMode="auto">
            <a:xfrm flipH="1" flipV="1">
              <a:off x="0" y="-1"/>
              <a:ext cx="1862934" cy="267696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719" tIns="35719" rIns="35719" bIns="35719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4400">
                <a:solidFill>
                  <a:srgbClr val="000000"/>
                </a:solidFill>
              </a:endParaRPr>
            </a:p>
          </p:txBody>
        </p:sp>
        <p:sp>
          <p:nvSpPr>
            <p:cNvPr id="10248" name="Shape 349"/>
            <p:cNvSpPr>
              <a:spLocks noChangeShapeType="1"/>
            </p:cNvSpPr>
            <p:nvPr/>
          </p:nvSpPr>
          <p:spPr bwMode="auto">
            <a:xfrm flipH="1">
              <a:off x="0" y="2643722"/>
              <a:ext cx="1862934" cy="2676967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719" tIns="35719" rIns="35719" bIns="35719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4400">
                <a:solidFill>
                  <a:srgbClr val="000000"/>
                </a:solidFill>
              </a:endParaRPr>
            </a:p>
          </p:txBody>
        </p:sp>
      </p:grpSp>
      <p:pic>
        <p:nvPicPr>
          <p:cNvPr id="351" name="citta_e_campagn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2230438"/>
            <a:ext cx="352266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52" name="Shape 352"/>
          <p:cNvSpPr>
            <a:spLocks noChangeArrowheads="1"/>
          </p:cNvSpPr>
          <p:nvPr/>
        </p:nvSpPr>
        <p:spPr bwMode="auto">
          <a:xfrm>
            <a:off x="8894763" y="2073275"/>
            <a:ext cx="30622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606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606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6065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606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606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8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essere      </a:t>
            </a:r>
            <a:r>
              <a:rPr lang="it-IT" altLang="it-IT" sz="60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 “</a:t>
            </a:r>
            <a:r>
              <a:rPr lang="it-IT" altLang="it-IT" sz="72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mobili</a:t>
            </a:r>
            <a:r>
              <a:rPr lang="it-IT" altLang="it-IT" sz="60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”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ED8CB4-9716-477E-BCB5-8BDB213543F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0836581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 advAuto="0"/>
      <p:bldP spid="347" grpId="0" animBg="1" advAuto="0"/>
      <p:bldP spid="350" grpId="0" animBg="1" advAuto="0"/>
      <p:bldP spid="351" grpId="0" animBg="1" advAuto="0"/>
      <p:bldP spid="352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1721738" y="6525533"/>
            <a:ext cx="470262" cy="306344"/>
          </a:xfrm>
        </p:spPr>
        <p:txBody>
          <a:bodyPr/>
          <a:lstStyle/>
          <a:p>
            <a:pPr>
              <a:defRPr/>
            </a:pPr>
            <a:fld id="{85C91F5A-7903-4AC0-860C-A1C23738EC21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5" name="Shape 343"/>
          <p:cNvSpPr>
            <a:spLocks noChangeArrowheads="1"/>
          </p:cNvSpPr>
          <p:nvPr/>
        </p:nvSpPr>
        <p:spPr bwMode="auto">
          <a:xfrm>
            <a:off x="1221480" y="1963403"/>
            <a:ext cx="3582339" cy="92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1606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606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6065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606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606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mtClean="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  </a:t>
            </a:r>
            <a:r>
              <a:rPr lang="it-IT" altLang="it-IT" sz="5400" smtClean="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consumare</a:t>
            </a:r>
            <a:endParaRPr lang="it-IT" altLang="it-IT" sz="6600">
              <a:solidFill>
                <a:srgbClr val="E22319"/>
              </a:solidFill>
              <a:latin typeface="ITC Avant Garde Gothic Std Demi"/>
              <a:ea typeface="ITC Avant Garde Gothic Std Demi"/>
              <a:cs typeface="ITC Avant Garde Gothic Std Demi"/>
              <a:sym typeface="ITC Avant Garde Gothic Std Demi"/>
            </a:endParaRPr>
          </a:p>
        </p:txBody>
      </p:sp>
      <p:sp>
        <p:nvSpPr>
          <p:cNvPr id="6" name="Shape 343"/>
          <p:cNvSpPr>
            <a:spLocks noChangeArrowheads="1"/>
          </p:cNvSpPr>
          <p:nvPr/>
        </p:nvSpPr>
        <p:spPr bwMode="auto">
          <a:xfrm>
            <a:off x="7878361" y="3831533"/>
            <a:ext cx="3582339" cy="59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1606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606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6065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606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606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mtClean="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  </a:t>
            </a:r>
            <a:r>
              <a:rPr lang="it-IT" altLang="it-IT" sz="5400" smtClean="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utilizzare</a:t>
            </a:r>
            <a:endParaRPr lang="it-IT" altLang="it-IT" sz="6600">
              <a:solidFill>
                <a:srgbClr val="E22319"/>
              </a:solidFill>
              <a:latin typeface="ITC Avant Garde Gothic Std Demi"/>
              <a:ea typeface="ITC Avant Garde Gothic Std Demi"/>
              <a:cs typeface="ITC Avant Garde Gothic Std Demi"/>
              <a:sym typeface="ITC Avant Garde Gothic Std Demi"/>
            </a:endParaRPr>
          </a:p>
        </p:txBody>
      </p:sp>
      <p:grpSp>
        <p:nvGrpSpPr>
          <p:cNvPr id="7" name="Group 350"/>
          <p:cNvGrpSpPr>
            <a:grpSpLocks/>
          </p:cNvGrpSpPr>
          <p:nvPr/>
        </p:nvGrpSpPr>
        <p:grpSpPr bwMode="auto">
          <a:xfrm>
            <a:off x="5342475" y="2138363"/>
            <a:ext cx="931862" cy="2659062"/>
            <a:chOff x="0" y="0"/>
            <a:chExt cx="1862933" cy="5320688"/>
          </a:xfrm>
        </p:grpSpPr>
        <p:sp>
          <p:nvSpPr>
            <p:cNvPr id="8" name="Shape 348"/>
            <p:cNvSpPr>
              <a:spLocks noChangeShapeType="1"/>
            </p:cNvSpPr>
            <p:nvPr/>
          </p:nvSpPr>
          <p:spPr bwMode="auto">
            <a:xfrm flipH="1" flipV="1">
              <a:off x="0" y="-1"/>
              <a:ext cx="1862934" cy="267696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719" tIns="35719" rIns="35719" bIns="35719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4400">
                <a:solidFill>
                  <a:srgbClr val="000000"/>
                </a:solidFill>
              </a:endParaRPr>
            </a:p>
          </p:txBody>
        </p:sp>
        <p:sp>
          <p:nvSpPr>
            <p:cNvPr id="9" name="Shape 349"/>
            <p:cNvSpPr>
              <a:spLocks noChangeShapeType="1"/>
            </p:cNvSpPr>
            <p:nvPr/>
          </p:nvSpPr>
          <p:spPr bwMode="auto">
            <a:xfrm flipH="1">
              <a:off x="0" y="2643722"/>
              <a:ext cx="1862934" cy="2676967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719" tIns="35719" rIns="35719" bIns="35719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4400">
                <a:solidFill>
                  <a:srgbClr val="000000"/>
                </a:solidFill>
              </a:endParaRPr>
            </a:p>
          </p:txBody>
        </p:sp>
      </p:grp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0" y="3459587"/>
            <a:ext cx="4106408" cy="273528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344" y="981567"/>
            <a:ext cx="4284372" cy="196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  <p:bldP spid="7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ChangeArrowheads="1"/>
          </p:cNvSpPr>
          <p:nvPr/>
        </p:nvSpPr>
        <p:spPr bwMode="auto">
          <a:xfrm>
            <a:off x="9151938" y="4038600"/>
            <a:ext cx="3062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606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606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6065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606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606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60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2</a:t>
            </a:r>
            <a:r>
              <a:rPr lang="it-IT" altLang="it-IT" sz="40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/</a:t>
            </a:r>
            <a:r>
              <a:rPr lang="it-IT" altLang="it-IT" sz="60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5</a:t>
            </a:r>
            <a:r>
              <a:rPr lang="it-IT" altLang="it-IT" sz="25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 </a:t>
            </a:r>
            <a:r>
              <a:rPr lang="it-IT" altLang="it-IT" sz="38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Km    </a:t>
            </a:r>
          </a:p>
        </p:txBody>
      </p:sp>
      <p:pic>
        <p:nvPicPr>
          <p:cNvPr id="361" name="percors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/>
          <a:stretch>
            <a:fillRect/>
          </a:stretch>
        </p:blipFill>
        <p:spPr bwMode="auto">
          <a:xfrm>
            <a:off x="1171575" y="2724150"/>
            <a:ext cx="71628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62" name="percorso.ai"/>
          <p:cNvPicPr>
            <a:picLocks noChangeAspect="1"/>
          </p:cNvPicPr>
          <p:nvPr/>
        </p:nvPicPr>
        <p:blipFill>
          <a:blip r:embed="rId2"/>
          <a:srcRect t="8586" r="95293" b="40929"/>
          <a:stretch>
            <a:fillRect/>
          </a:stretch>
        </p:blipFill>
        <p:spPr>
          <a:xfrm>
            <a:off x="2713038" y="2019300"/>
            <a:ext cx="363537" cy="923925"/>
          </a:xfrm>
          <a:prstGeom prst="rect">
            <a:avLst/>
          </a:prstGeom>
          <a:ln w="12700">
            <a:miter lim="400000"/>
          </a:ln>
          <a:effectLst>
            <a:outerShdw blurRad="190500" dir="17038688" rotWithShape="0">
              <a:srgbClr val="000000">
                <a:alpha val="37614"/>
              </a:srgbClr>
            </a:outerShdw>
          </a:effectLst>
        </p:spPr>
      </p:pic>
      <p:pic>
        <p:nvPicPr>
          <p:cNvPr id="363" name="percorso.ai"/>
          <p:cNvPicPr>
            <a:picLocks noChangeAspect="1"/>
          </p:cNvPicPr>
          <p:nvPr/>
        </p:nvPicPr>
        <p:blipFill>
          <a:blip r:embed="rId2"/>
          <a:srcRect t="8586" r="95293" b="40929"/>
          <a:stretch>
            <a:fillRect/>
          </a:stretch>
        </p:blipFill>
        <p:spPr>
          <a:xfrm>
            <a:off x="4567238" y="2779713"/>
            <a:ext cx="365125" cy="923925"/>
          </a:xfrm>
          <a:prstGeom prst="rect">
            <a:avLst/>
          </a:prstGeom>
          <a:ln w="12700">
            <a:miter lim="400000"/>
          </a:ln>
          <a:effectLst>
            <a:outerShdw blurRad="190500" dir="17038688" rotWithShape="0">
              <a:srgbClr val="000000">
                <a:alpha val="37614"/>
              </a:srgbClr>
            </a:outerShdw>
          </a:effectLst>
        </p:spPr>
      </p:pic>
      <p:pic>
        <p:nvPicPr>
          <p:cNvPr id="364" name="percorso.ai"/>
          <p:cNvPicPr>
            <a:picLocks noChangeAspect="1"/>
          </p:cNvPicPr>
          <p:nvPr/>
        </p:nvPicPr>
        <p:blipFill>
          <a:blip r:embed="rId2"/>
          <a:srcRect t="8586" r="95293" b="40929"/>
          <a:stretch>
            <a:fillRect/>
          </a:stretch>
        </p:blipFill>
        <p:spPr>
          <a:xfrm>
            <a:off x="7107238" y="2125663"/>
            <a:ext cx="365125" cy="923925"/>
          </a:xfrm>
          <a:prstGeom prst="rect">
            <a:avLst/>
          </a:prstGeom>
          <a:ln w="12700">
            <a:miter lim="400000"/>
          </a:ln>
          <a:effectLst>
            <a:outerShdw blurRad="190500" dir="17038688" rotWithShape="0">
              <a:srgbClr val="000000">
                <a:alpha val="37614"/>
              </a:srgbClr>
            </a:outerShdw>
          </a:effectLst>
        </p:spPr>
      </p:pic>
      <p:pic>
        <p:nvPicPr>
          <p:cNvPr id="365" name="percorso.ai"/>
          <p:cNvPicPr>
            <a:picLocks noChangeAspect="1"/>
          </p:cNvPicPr>
          <p:nvPr/>
        </p:nvPicPr>
        <p:blipFill>
          <a:blip r:embed="rId2"/>
          <a:srcRect t="8586" r="95293" b="40929"/>
          <a:stretch>
            <a:fillRect/>
          </a:stretch>
        </p:blipFill>
        <p:spPr>
          <a:xfrm>
            <a:off x="5938838" y="3797300"/>
            <a:ext cx="365125" cy="923925"/>
          </a:xfrm>
          <a:prstGeom prst="rect">
            <a:avLst/>
          </a:prstGeom>
          <a:ln w="12700">
            <a:miter lim="400000"/>
          </a:ln>
          <a:effectLst>
            <a:outerShdw blurRad="190500" dir="17038688" rotWithShape="0">
              <a:srgbClr val="000000">
                <a:alpha val="37614"/>
              </a:srgbClr>
            </a:outerShdw>
          </a:effectLst>
        </p:spPr>
      </p:pic>
      <p:sp>
        <p:nvSpPr>
          <p:cNvPr id="366" name="Shape 366"/>
          <p:cNvSpPr/>
          <p:nvPr/>
        </p:nvSpPr>
        <p:spPr>
          <a:xfrm>
            <a:off x="8764588" y="1693863"/>
            <a:ext cx="3062287" cy="22606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algn="r" defTabSz="16065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76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pPr>
            <a:r>
              <a:rPr sz="38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percorso medio quotidiano</a:t>
            </a:r>
          </a:p>
          <a:p>
            <a:pPr algn="r" defTabSz="16065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pPr>
            <a:r>
              <a:rPr sz="175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 </a:t>
            </a:r>
          </a:p>
          <a:p>
            <a:pPr algn="r" defTabSz="1606550" eaLnBrk="0" fontAlgn="base" hangingPunct="0">
              <a:lnSpc>
                <a:spcPct val="70000"/>
              </a:lnSpc>
              <a:spcBef>
                <a:spcPts val="150"/>
              </a:spcBef>
              <a:spcAft>
                <a:spcPct val="0"/>
              </a:spcAft>
              <a:defRPr sz="7600"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pPr>
            <a:r>
              <a:rPr sz="3800">
                <a:solidFill>
                  <a:srgbClr val="000000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260 volte</a:t>
            </a:r>
          </a:p>
          <a:p>
            <a:pPr algn="r" defTabSz="16065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7600"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pPr>
            <a:r>
              <a:rPr sz="3800">
                <a:solidFill>
                  <a:srgbClr val="000000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all’anno</a:t>
            </a:r>
          </a:p>
        </p:txBody>
      </p:sp>
      <p:sp>
        <p:nvSpPr>
          <p:cNvPr id="367" name="Shape 367"/>
          <p:cNvSpPr/>
          <p:nvPr/>
        </p:nvSpPr>
        <p:spPr>
          <a:xfrm>
            <a:off x="266700" y="2122488"/>
            <a:ext cx="2333625" cy="5921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algn="r" defTabSz="16065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500"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pPr>
            <a:r>
              <a:rPr sz="2750">
                <a:solidFill>
                  <a:srgbClr val="000000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7.00 / 19.30</a:t>
            </a:r>
          </a:p>
          <a:p>
            <a:pPr algn="r" defTabSz="16065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500"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pPr>
            <a:r>
              <a:rPr sz="2750">
                <a:solidFill>
                  <a:srgbClr val="000000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casa</a:t>
            </a:r>
          </a:p>
        </p:txBody>
      </p:sp>
      <p:sp>
        <p:nvSpPr>
          <p:cNvPr id="368" name="Shape 368"/>
          <p:cNvSpPr/>
          <p:nvPr/>
        </p:nvSpPr>
        <p:spPr>
          <a:xfrm>
            <a:off x="4340225" y="2122488"/>
            <a:ext cx="1504950" cy="5921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algn="r" defTabSz="16065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500"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pPr>
            <a:r>
              <a:rPr sz="2750">
                <a:solidFill>
                  <a:srgbClr val="000000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7.45</a:t>
            </a:r>
          </a:p>
          <a:p>
            <a:pPr algn="r" defTabSz="16065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500"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pPr>
            <a:r>
              <a:rPr sz="2750">
                <a:solidFill>
                  <a:srgbClr val="000000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scuola</a:t>
            </a:r>
          </a:p>
        </p:txBody>
      </p:sp>
      <p:sp>
        <p:nvSpPr>
          <p:cNvPr id="369" name="Shape 369"/>
          <p:cNvSpPr/>
          <p:nvPr/>
        </p:nvSpPr>
        <p:spPr>
          <a:xfrm>
            <a:off x="6715125" y="1479550"/>
            <a:ext cx="1568450" cy="5921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algn="r" defTabSz="16065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500"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pPr>
            <a:r>
              <a:rPr sz="2750">
                <a:solidFill>
                  <a:srgbClr val="000000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8.30</a:t>
            </a:r>
          </a:p>
          <a:p>
            <a:pPr algn="r" defTabSz="16065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500"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pPr>
            <a:r>
              <a:rPr sz="2750">
                <a:solidFill>
                  <a:srgbClr val="000000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lavoro</a:t>
            </a:r>
          </a:p>
        </p:txBody>
      </p:sp>
      <p:sp>
        <p:nvSpPr>
          <p:cNvPr id="370" name="Shape 370"/>
          <p:cNvSpPr/>
          <p:nvPr/>
        </p:nvSpPr>
        <p:spPr>
          <a:xfrm>
            <a:off x="6289675" y="3570288"/>
            <a:ext cx="1504950" cy="5937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algn="r" defTabSz="16065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500"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pPr>
            <a:r>
              <a:rPr sz="2750">
                <a:solidFill>
                  <a:srgbClr val="000000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18.30</a:t>
            </a:r>
          </a:p>
          <a:p>
            <a:pPr algn="r" defTabSz="16065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5500"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pPr>
            <a:r>
              <a:rPr sz="2750">
                <a:solidFill>
                  <a:srgbClr val="000000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palestra</a:t>
            </a:r>
          </a:p>
        </p:txBody>
      </p:sp>
      <p:sp>
        <p:nvSpPr>
          <p:cNvPr id="11277" name="Titolo 9"/>
          <p:cNvSpPr txBox="1">
            <a:spLocks/>
          </p:cNvSpPr>
          <p:nvPr/>
        </p:nvSpPr>
        <p:spPr bwMode="auto">
          <a:xfrm>
            <a:off x="1524000" y="44450"/>
            <a:ext cx="7759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8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</a:rPr>
              <a:t>Km di ogni giorno: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ED8CB4-9716-477E-BCB5-8BDB213543F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146907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 advAuto="0"/>
      <p:bldP spid="361" grpId="0" animBg="1" advAuto="0"/>
      <p:bldP spid="362" grpId="0" animBg="1" advAuto="0"/>
      <p:bldP spid="363" grpId="0" animBg="1" advAuto="0"/>
      <p:bldP spid="364" grpId="0" animBg="1" advAuto="0"/>
      <p:bldP spid="365" grpId="0" animBg="1" advAuto="0"/>
      <p:bldP spid="366" grpId="0" animBg="1" advAuto="0"/>
      <p:bldP spid="367" grpId="0" animBg="1" advAuto="0"/>
      <p:bldP spid="368" grpId="0" animBg="1" advAuto="0"/>
      <p:bldP spid="369" grpId="0" animBg="1" advAuto="0"/>
      <p:bldP spid="37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ChangeArrowheads="1"/>
          </p:cNvSpPr>
          <p:nvPr/>
        </p:nvSpPr>
        <p:spPr bwMode="auto">
          <a:xfrm>
            <a:off x="657225" y="4005263"/>
            <a:ext cx="3062288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606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606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6065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606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606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8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spostamenti</a:t>
            </a:r>
          </a:p>
          <a:p>
            <a:pPr algn="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800">
                <a:solidFill>
                  <a:srgbClr val="000000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urbani</a:t>
            </a:r>
          </a:p>
        </p:txBody>
      </p:sp>
      <p:graphicFrame>
        <p:nvGraphicFramePr>
          <p:cNvPr id="393" name="Chart 393"/>
          <p:cNvGraphicFramePr/>
          <p:nvPr/>
        </p:nvGraphicFramePr>
        <p:xfrm>
          <a:off x="4805665" y="1560982"/>
          <a:ext cx="7183133" cy="402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94" name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25"/>
          <a:stretch>
            <a:fillRect/>
          </a:stretch>
        </p:blipFill>
        <p:spPr bwMode="auto">
          <a:xfrm>
            <a:off x="862013" y="2997200"/>
            <a:ext cx="1930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95" name="Shape 395"/>
          <p:cNvSpPr>
            <a:spLocks noChangeShapeType="1"/>
          </p:cNvSpPr>
          <p:nvPr/>
        </p:nvSpPr>
        <p:spPr bwMode="auto">
          <a:xfrm flipH="1" flipV="1">
            <a:off x="6096000" y="1989138"/>
            <a:ext cx="0" cy="3240087"/>
          </a:xfrm>
          <a:prstGeom prst="line">
            <a:avLst/>
          </a:prstGeom>
          <a:noFill/>
          <a:ln w="28575">
            <a:solidFill>
              <a:srgbClr val="E2001A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5719" tIns="35719" rIns="35719" bIns="3571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>
              <a:solidFill>
                <a:srgbClr val="000000"/>
              </a:solidFill>
            </a:endParaRPr>
          </a:p>
        </p:txBody>
      </p:sp>
      <p:grpSp>
        <p:nvGrpSpPr>
          <p:cNvPr id="402" name="Group 402"/>
          <p:cNvGrpSpPr>
            <a:grpSpLocks/>
          </p:cNvGrpSpPr>
          <p:nvPr/>
        </p:nvGrpSpPr>
        <p:grpSpPr bwMode="auto">
          <a:xfrm>
            <a:off x="9191625" y="4762500"/>
            <a:ext cx="1304925" cy="247650"/>
            <a:chOff x="0" y="-32815"/>
            <a:chExt cx="2610697" cy="492984"/>
          </a:xfrm>
        </p:grpSpPr>
        <p:sp>
          <p:nvSpPr>
            <p:cNvPr id="12297" name="Shape 398"/>
            <p:cNvSpPr>
              <a:spLocks noChangeArrowheads="1"/>
            </p:cNvSpPr>
            <p:nvPr/>
          </p:nvSpPr>
          <p:spPr bwMode="auto">
            <a:xfrm>
              <a:off x="856856" y="10159"/>
              <a:ext cx="458441" cy="396876"/>
            </a:xfrm>
            <a:prstGeom prst="rect">
              <a:avLst/>
            </a:prstGeom>
            <a:solidFill>
              <a:srgbClr val="E2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600">
                <a:solidFill>
                  <a:srgbClr val="000000"/>
                </a:solidFill>
              </a:endParaRPr>
            </a:p>
          </p:txBody>
        </p:sp>
        <p:sp>
          <p:nvSpPr>
            <p:cNvPr id="12298" name="Shape 399"/>
            <p:cNvSpPr>
              <a:spLocks noChangeArrowheads="1"/>
            </p:cNvSpPr>
            <p:nvPr/>
          </p:nvSpPr>
          <p:spPr bwMode="auto">
            <a:xfrm>
              <a:off x="0" y="-32815"/>
              <a:ext cx="772647" cy="482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100">
                  <a:solidFill>
                    <a:srgbClr val="000000"/>
                  </a:solidFill>
                  <a:latin typeface="ITC Avant Garde Gothic Std Book"/>
                  <a:ea typeface="ITC Avant Garde Gothic Std Book"/>
                  <a:cs typeface="ITC Avant Garde Gothic Std Book"/>
                  <a:sym typeface="ITC Avant Garde Gothic Std Book"/>
                </a:rPr>
                <a:t>2007</a:t>
              </a:r>
            </a:p>
          </p:txBody>
        </p:sp>
        <p:sp>
          <p:nvSpPr>
            <p:cNvPr id="12299" name="Shape 400"/>
            <p:cNvSpPr>
              <a:spLocks noChangeArrowheads="1"/>
            </p:cNvSpPr>
            <p:nvPr/>
          </p:nvSpPr>
          <p:spPr bwMode="auto">
            <a:xfrm>
              <a:off x="2152256" y="10159"/>
              <a:ext cx="458441" cy="396876"/>
            </a:xfrm>
            <a:prstGeom prst="rect">
              <a:avLst/>
            </a:prstGeom>
            <a:solidFill>
              <a:srgbClr val="BE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5719" tIns="35719" rIns="35719" bIns="35719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600">
                <a:solidFill>
                  <a:srgbClr val="000000"/>
                </a:solidFill>
              </a:endParaRPr>
            </a:p>
          </p:txBody>
        </p:sp>
        <p:sp>
          <p:nvSpPr>
            <p:cNvPr id="12300" name="Shape 401"/>
            <p:cNvSpPr>
              <a:spLocks noChangeArrowheads="1"/>
            </p:cNvSpPr>
            <p:nvPr/>
          </p:nvSpPr>
          <p:spPr bwMode="auto">
            <a:xfrm>
              <a:off x="1334120" y="-22655"/>
              <a:ext cx="772647" cy="482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100">
                  <a:solidFill>
                    <a:srgbClr val="000000"/>
                  </a:solidFill>
                  <a:latin typeface="ITC Avant Garde Gothic Std Book"/>
                  <a:ea typeface="ITC Avant Garde Gothic Std Book"/>
                  <a:cs typeface="ITC Avant Garde Gothic Std Book"/>
                  <a:sym typeface="ITC Avant Garde Gothic Std Book"/>
                </a:rPr>
                <a:t>2012</a:t>
              </a:r>
            </a:p>
          </p:txBody>
        </p:sp>
      </p:grpSp>
      <p:pic>
        <p:nvPicPr>
          <p:cNvPr id="12295" name="Picture 16" descr="http://www.mitsubishi-usedcars.co.uk/Areas/MitsubishiUcl/Content/images/nav/i-MiE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700213"/>
            <a:ext cx="20399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itolo 9"/>
          <p:cNvSpPr txBox="1">
            <a:spLocks/>
          </p:cNvSpPr>
          <p:nvPr/>
        </p:nvSpPr>
        <p:spPr bwMode="auto">
          <a:xfrm>
            <a:off x="1524000" y="44450"/>
            <a:ext cx="7759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8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</a:rPr>
              <a:t>Km di ogni giorno: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ED8CB4-9716-477E-BCB5-8BDB213543F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33339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utoUpdateAnimBg="0"/>
      <p:bldP spid="3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ChangeArrowheads="1"/>
          </p:cNvSpPr>
          <p:nvPr/>
        </p:nvSpPr>
        <p:spPr bwMode="auto">
          <a:xfrm>
            <a:off x="8616950" y="5591175"/>
            <a:ext cx="2592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606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606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6065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606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606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60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150</a:t>
            </a:r>
            <a:r>
              <a:rPr lang="it-IT" altLang="it-IT" sz="25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 </a:t>
            </a:r>
            <a:r>
              <a:rPr lang="it-IT" altLang="it-IT" sz="38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Km    </a:t>
            </a:r>
          </a:p>
        </p:txBody>
      </p:sp>
      <p:pic>
        <p:nvPicPr>
          <p:cNvPr id="379" name="percorso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/>
          <a:stretch>
            <a:fillRect/>
          </a:stretch>
        </p:blipFill>
        <p:spPr bwMode="auto">
          <a:xfrm>
            <a:off x="334963" y="2262188"/>
            <a:ext cx="71628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80" name="percorso.ai"/>
          <p:cNvPicPr>
            <a:picLocks noChangeAspect="1"/>
          </p:cNvPicPr>
          <p:nvPr/>
        </p:nvPicPr>
        <p:blipFill>
          <a:blip r:embed="rId2"/>
          <a:srcRect t="8586" r="95293" b="40929"/>
          <a:stretch>
            <a:fillRect/>
          </a:stretch>
        </p:blipFill>
        <p:spPr>
          <a:xfrm>
            <a:off x="1876425" y="1557338"/>
            <a:ext cx="363538" cy="923925"/>
          </a:xfrm>
          <a:prstGeom prst="rect">
            <a:avLst/>
          </a:prstGeom>
          <a:ln w="12700">
            <a:miter lim="400000"/>
          </a:ln>
          <a:effectLst>
            <a:outerShdw blurRad="190500" dir="17038688" rotWithShape="0">
              <a:srgbClr val="000000">
                <a:alpha val="37614"/>
              </a:srgbClr>
            </a:outerShdw>
          </a:effectLst>
        </p:spPr>
      </p:pic>
      <p:pic>
        <p:nvPicPr>
          <p:cNvPr id="381" name="percorso.ai"/>
          <p:cNvPicPr>
            <a:picLocks noChangeAspect="1"/>
          </p:cNvPicPr>
          <p:nvPr/>
        </p:nvPicPr>
        <p:blipFill>
          <a:blip r:embed="rId2"/>
          <a:srcRect t="8586" r="95293" b="40929"/>
          <a:stretch>
            <a:fillRect/>
          </a:stretch>
        </p:blipFill>
        <p:spPr>
          <a:xfrm>
            <a:off x="5591175" y="3138488"/>
            <a:ext cx="365125" cy="923925"/>
          </a:xfrm>
          <a:prstGeom prst="rect">
            <a:avLst/>
          </a:prstGeom>
          <a:ln w="12700">
            <a:miter lim="400000"/>
          </a:ln>
          <a:effectLst>
            <a:outerShdw blurRad="190500" dir="17038688" rotWithShape="0">
              <a:srgbClr val="000000">
                <a:alpha val="37614"/>
              </a:srgbClr>
            </a:outerShdw>
          </a:effectLst>
        </p:spPr>
      </p:pic>
      <p:sp>
        <p:nvSpPr>
          <p:cNvPr id="382" name="Shape 382"/>
          <p:cNvSpPr/>
          <p:nvPr/>
        </p:nvSpPr>
        <p:spPr>
          <a:xfrm>
            <a:off x="5808663" y="4395788"/>
            <a:ext cx="5400675" cy="10318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algn="r" defTabSz="16065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76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pPr>
            <a:r>
              <a:rPr sz="3800" dirty="0" err="1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percorso</a:t>
            </a:r>
            <a:r>
              <a:rPr sz="3800" dirty="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 </a:t>
            </a:r>
            <a:r>
              <a:rPr sz="3800" dirty="0" err="1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medio</a:t>
            </a:r>
            <a:r>
              <a:rPr sz="3800" dirty="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 weekend</a:t>
            </a:r>
          </a:p>
          <a:p>
            <a:pPr algn="r" defTabSz="16065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pPr>
            <a:r>
              <a:rPr sz="1750" dirty="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 </a:t>
            </a:r>
          </a:p>
          <a:p>
            <a:pPr algn="r" defTabSz="1606550" eaLnBrk="0" fontAlgn="base" hangingPunct="0">
              <a:lnSpc>
                <a:spcPct val="70000"/>
              </a:lnSpc>
              <a:spcBef>
                <a:spcPts val="150"/>
              </a:spcBef>
              <a:spcAft>
                <a:spcPct val="0"/>
              </a:spcAft>
              <a:defRPr sz="7600"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pPr>
            <a:r>
              <a:rPr sz="3800" dirty="0">
                <a:solidFill>
                  <a:srgbClr val="000000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30 volte</a:t>
            </a:r>
            <a:r>
              <a:rPr lang="it-IT" sz="3800" dirty="0">
                <a:solidFill>
                  <a:srgbClr val="000000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 </a:t>
            </a:r>
            <a:r>
              <a:rPr sz="3800" dirty="0" err="1">
                <a:solidFill>
                  <a:srgbClr val="000000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all’anno</a:t>
            </a:r>
            <a:endParaRPr sz="3800" dirty="0">
              <a:solidFill>
                <a:srgbClr val="000000"/>
              </a:solidFill>
              <a:latin typeface="ITC Avant Garde Gothic Std Demi"/>
              <a:ea typeface="ITC Avant Garde Gothic Std Demi"/>
              <a:cs typeface="ITC Avant Garde Gothic Std Demi"/>
              <a:sym typeface="ITC Avant Garde Gothic Std Demi"/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595313" y="1662113"/>
            <a:ext cx="1168400" cy="2968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>
            <a:lvl1pPr algn="r" defTabSz="3213100">
              <a:lnSpc>
                <a:spcPct val="70000"/>
              </a:lnSpc>
              <a:defRPr sz="5500"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sz="2750">
                <a:solidFill>
                  <a:srgbClr val="000000"/>
                </a:solidFill>
              </a:rPr>
              <a:t>casa</a:t>
            </a:r>
          </a:p>
        </p:txBody>
      </p:sp>
      <p:sp>
        <p:nvSpPr>
          <p:cNvPr id="384" name="Shape 384"/>
          <p:cNvSpPr/>
          <p:nvPr/>
        </p:nvSpPr>
        <p:spPr>
          <a:xfrm>
            <a:off x="4551363" y="3008313"/>
            <a:ext cx="3263900" cy="2968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>
            <a:lvl1pPr algn="r" defTabSz="3213100">
              <a:lnSpc>
                <a:spcPct val="70000"/>
              </a:lnSpc>
              <a:defRPr sz="5500"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sz="2750">
                <a:solidFill>
                  <a:srgbClr val="000000"/>
                </a:solidFill>
              </a:rPr>
              <a:t>mare / montagna</a:t>
            </a:r>
          </a:p>
        </p:txBody>
      </p:sp>
      <p:pic>
        <p:nvPicPr>
          <p:cNvPr id="13321" name="Picture 14" descr="http://meyersautotech.com/wp-content/uploads/2012/05/bigstock-Family-Car-7835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1700213"/>
            <a:ext cx="3265487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itolo 9"/>
          <p:cNvSpPr txBox="1">
            <a:spLocks/>
          </p:cNvSpPr>
          <p:nvPr/>
        </p:nvSpPr>
        <p:spPr bwMode="auto">
          <a:xfrm>
            <a:off x="1524000" y="44450"/>
            <a:ext cx="7759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8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</a:rPr>
              <a:t>Lungi spostamenti: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ED8CB4-9716-477E-BCB5-8BDB213543F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83629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 autoUpdateAnimBg="0"/>
      <p:bldP spid="382" grpId="0" animBg="1" autoUpdateAnimBg="0"/>
      <p:bldP spid="383" grpId="0" animBg="1" autoUpdateAnimBg="0"/>
      <p:bldP spid="38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ChangeArrowheads="1"/>
          </p:cNvSpPr>
          <p:nvPr/>
        </p:nvSpPr>
        <p:spPr bwMode="auto">
          <a:xfrm>
            <a:off x="192088" y="2587625"/>
            <a:ext cx="3159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3213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32131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32131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32131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32131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3213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3213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3213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3213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8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percorrenze annuali“tipo”</a:t>
            </a:r>
          </a:p>
        </p:txBody>
      </p:sp>
      <p:sp>
        <p:nvSpPr>
          <p:cNvPr id="409" name="Shape 409"/>
          <p:cNvSpPr/>
          <p:nvPr/>
        </p:nvSpPr>
        <p:spPr>
          <a:xfrm>
            <a:off x="3935413" y="4341813"/>
            <a:ext cx="3883025" cy="7651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66" eaLnBrk="0" fontAlgn="base" hangingPunct="0">
              <a:spcBef>
                <a:spcPct val="0"/>
              </a:spcBef>
              <a:spcAft>
                <a:spcPct val="0"/>
              </a:spcAft>
              <a:defRPr sz="9000"/>
            </a:pPr>
            <a:r>
              <a:rPr sz="3250" dirty="0">
                <a:solidFill>
                  <a:srgbClr val="000000"/>
                </a:solidFill>
                <a:latin typeface="ITC Avant Garde Gothic Std Book"/>
              </a:rPr>
              <a:t>totale</a:t>
            </a:r>
            <a:r>
              <a:rPr sz="4500" dirty="0">
                <a:solidFill>
                  <a:srgbClr val="000000"/>
                </a:solidFill>
                <a:latin typeface="ITC Avant Garde Gothic Std Book"/>
              </a:rPr>
              <a:t>12.100 Km</a:t>
            </a:r>
          </a:p>
        </p:txBody>
      </p:sp>
      <p:grpSp>
        <p:nvGrpSpPr>
          <p:cNvPr id="421" name="Group 421"/>
          <p:cNvGrpSpPr>
            <a:grpSpLocks/>
          </p:cNvGrpSpPr>
          <p:nvPr/>
        </p:nvGrpSpPr>
        <p:grpSpPr bwMode="auto">
          <a:xfrm>
            <a:off x="7931150" y="4122738"/>
            <a:ext cx="3433763" cy="601662"/>
            <a:chOff x="0" y="0"/>
            <a:chExt cx="6865627" cy="1202392"/>
          </a:xfrm>
        </p:grpSpPr>
        <p:sp>
          <p:nvSpPr>
            <p:cNvPr id="14343" name="Shape 418"/>
            <p:cNvSpPr>
              <a:spLocks noChangeShapeType="1"/>
            </p:cNvSpPr>
            <p:nvPr/>
          </p:nvSpPr>
          <p:spPr bwMode="auto">
            <a:xfrm flipH="1" flipV="1">
              <a:off x="3153223" y="-1"/>
              <a:ext cx="3712405" cy="1"/>
            </a:xfrm>
            <a:prstGeom prst="line">
              <a:avLst/>
            </a:prstGeom>
            <a:noFill/>
            <a:ln w="76200">
              <a:solidFill>
                <a:srgbClr val="E22319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719" tIns="35719" rIns="35719" bIns="35719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4400">
                <a:solidFill>
                  <a:srgbClr val="000000"/>
                </a:solidFill>
              </a:endParaRPr>
            </a:p>
          </p:txBody>
        </p:sp>
        <p:sp>
          <p:nvSpPr>
            <p:cNvPr id="14344" name="Shape 419"/>
            <p:cNvSpPr>
              <a:spLocks noChangeShapeType="1"/>
            </p:cNvSpPr>
            <p:nvPr/>
          </p:nvSpPr>
          <p:spPr bwMode="auto">
            <a:xfrm>
              <a:off x="5009424" y="5434"/>
              <a:ext cx="1" cy="1195570"/>
            </a:xfrm>
            <a:prstGeom prst="line">
              <a:avLst/>
            </a:prstGeom>
            <a:noFill/>
            <a:ln w="76200">
              <a:solidFill>
                <a:srgbClr val="E22319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719" tIns="35719" rIns="35719" bIns="35719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4400">
                <a:solidFill>
                  <a:srgbClr val="000000"/>
                </a:solidFill>
              </a:endParaRPr>
            </a:p>
          </p:txBody>
        </p:sp>
        <p:sp>
          <p:nvSpPr>
            <p:cNvPr id="14345" name="Shape 420"/>
            <p:cNvSpPr>
              <a:spLocks noChangeShapeType="1"/>
            </p:cNvSpPr>
            <p:nvPr/>
          </p:nvSpPr>
          <p:spPr bwMode="auto">
            <a:xfrm>
              <a:off x="0" y="1202392"/>
              <a:ext cx="5058200" cy="1"/>
            </a:xfrm>
            <a:prstGeom prst="line">
              <a:avLst/>
            </a:prstGeom>
            <a:noFill/>
            <a:ln w="76200">
              <a:solidFill>
                <a:srgbClr val="E22319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719" tIns="35719" rIns="35719" bIns="35719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4400">
                <a:solidFill>
                  <a:srgbClr val="000000"/>
                </a:solidFill>
              </a:endParaRPr>
            </a:p>
          </p:txBody>
        </p:sp>
      </p:grpSp>
      <p:pic>
        <p:nvPicPr>
          <p:cNvPr id="14341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255713"/>
            <a:ext cx="10037762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itolo 9"/>
          <p:cNvSpPr txBox="1">
            <a:spLocks/>
          </p:cNvSpPr>
          <p:nvPr/>
        </p:nvSpPr>
        <p:spPr bwMode="auto">
          <a:xfrm>
            <a:off x="1524000" y="44450"/>
            <a:ext cx="7759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8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</a:rPr>
              <a:t>Km annuali: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ED8CB4-9716-477E-BCB5-8BDB213543F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617800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" grpId="0" animBg="1" advAuto="0"/>
      <p:bldP spid="409" grpId="0" animBg="1" advAuto="0"/>
      <p:bldP spid="421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ChangeArrowheads="1"/>
          </p:cNvSpPr>
          <p:nvPr/>
        </p:nvSpPr>
        <p:spPr bwMode="auto">
          <a:xfrm>
            <a:off x="242888" y="2606675"/>
            <a:ext cx="306228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606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606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6065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606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606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606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8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percorrenza media annuale</a:t>
            </a:r>
          </a:p>
          <a:p>
            <a:pPr eaLnBrk="0" fontAlgn="base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800">
                <a:solidFill>
                  <a:srgbClr val="000000"/>
                </a:solidFill>
                <a:latin typeface="ITC Avant Garde Gothic Std Demi"/>
                <a:ea typeface="ITC Avant Garde Gothic Std Demi"/>
                <a:cs typeface="ITC Avant Garde Gothic Std Demi"/>
                <a:sym typeface="ITC Avant Garde Gothic Std Demi"/>
              </a:rPr>
              <a:t>1995-2009</a:t>
            </a:r>
          </a:p>
        </p:txBody>
      </p:sp>
      <p:graphicFrame>
        <p:nvGraphicFramePr>
          <p:cNvPr id="430" name="Table 430"/>
          <p:cNvGraphicFramePr/>
          <p:nvPr/>
        </p:nvGraphicFramePr>
        <p:xfrm>
          <a:off x="7281863" y="1984375"/>
          <a:ext cx="4575175" cy="2379665"/>
        </p:xfrm>
        <a:graphic>
          <a:graphicData uri="http://schemas.openxmlformats.org/drawingml/2006/table">
            <a:tbl>
              <a:tblPr bandRow="1"/>
              <a:tblGrid>
                <a:gridCol w="1641409"/>
                <a:gridCol w="1567993"/>
                <a:gridCol w="1365773"/>
              </a:tblGrid>
              <a:tr h="475933"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  <a:endParaRPr sz="1800">
                        <a:latin typeface="ITC Avant Garde Gothic Std Book"/>
                      </a:endParaRPr>
                    </a:p>
                  </a:txBody>
                  <a:tcPr marL="25396" marR="25396" marT="25397" marB="25397" anchor="ctr" horzOverflow="overflow">
                    <a:lnL w="3175">
                      <a:solidFill>
                        <a:srgbClr val="848484"/>
                      </a:solidFill>
                      <a:miter lim="400000"/>
                    </a:lnL>
                    <a:lnR w="3175">
                      <a:solidFill>
                        <a:srgbClr val="848484"/>
                      </a:solidFill>
                      <a:miter lim="400000"/>
                    </a:lnR>
                    <a:lnT w="3175">
                      <a:solidFill>
                        <a:srgbClr val="848484"/>
                      </a:solidFill>
                      <a:miter lim="400000"/>
                    </a:lnT>
                    <a:lnB w="3175">
                      <a:solidFill>
                        <a:srgbClr val="848484"/>
                      </a:solidFill>
                      <a:miter lim="400000"/>
                    </a:lnB>
                    <a:solidFill>
                      <a:srgbClr val="E3E5E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>
                          <a:latin typeface="ITC Avant Garde Gothic Std Book"/>
                        </a:rPr>
                        <a:t>1995</a:t>
                      </a:r>
                    </a:p>
                  </a:txBody>
                  <a:tcPr marL="25396" marR="25396" marT="25397" marB="25397" anchor="ctr" horzOverflow="overflow">
                    <a:lnL w="3175">
                      <a:solidFill>
                        <a:srgbClr val="848484"/>
                      </a:solidFill>
                      <a:miter lim="400000"/>
                    </a:lnL>
                    <a:lnR w="3175">
                      <a:solidFill>
                        <a:srgbClr val="848484"/>
                      </a:solidFill>
                      <a:miter lim="400000"/>
                    </a:lnR>
                    <a:lnT w="3175">
                      <a:solidFill>
                        <a:srgbClr val="848484"/>
                      </a:solidFill>
                      <a:miter lim="400000"/>
                    </a:lnT>
                    <a:lnB w="3175">
                      <a:solidFill>
                        <a:srgbClr val="848484"/>
                      </a:solidFill>
                      <a:miter lim="400000"/>
                    </a:lnB>
                    <a:solidFill>
                      <a:srgbClr val="E3E5E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>
                          <a:latin typeface="ITC Avant Garde Gothic Std Book"/>
                        </a:rPr>
                        <a:t>2009</a:t>
                      </a:r>
                    </a:p>
                  </a:txBody>
                  <a:tcPr marL="25396" marR="25396" marT="25397" marB="25397" anchor="ctr" horzOverflow="overflow">
                    <a:lnL w="3175">
                      <a:solidFill>
                        <a:srgbClr val="848484"/>
                      </a:solidFill>
                      <a:miter lim="400000"/>
                    </a:lnL>
                    <a:lnR w="3175">
                      <a:solidFill>
                        <a:srgbClr val="848484"/>
                      </a:solidFill>
                      <a:miter lim="400000"/>
                    </a:lnR>
                    <a:lnT w="3175">
                      <a:solidFill>
                        <a:srgbClr val="848484"/>
                      </a:solidFill>
                      <a:miter lim="400000"/>
                    </a:lnT>
                    <a:lnB w="3175">
                      <a:solidFill>
                        <a:srgbClr val="848484"/>
                      </a:solidFill>
                      <a:miter lim="400000"/>
                    </a:lnB>
                    <a:solidFill>
                      <a:srgbClr val="E3E5E9"/>
                    </a:solidFill>
                  </a:tcPr>
                </a:tc>
              </a:tr>
              <a:tr h="47593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>
                          <a:latin typeface="ITC Avant Garde Gothic Std Book"/>
                        </a:rPr>
                        <a:t>Italia</a:t>
                      </a:r>
                    </a:p>
                  </a:txBody>
                  <a:tcPr marL="25396" marR="25396" marT="25397" marB="25397" anchor="ctr" horzOverflow="overflow">
                    <a:lnL w="3175">
                      <a:solidFill>
                        <a:srgbClr val="848484"/>
                      </a:solidFill>
                      <a:miter lim="400000"/>
                    </a:lnL>
                    <a:lnR w="3175">
                      <a:solidFill>
                        <a:srgbClr val="848484"/>
                      </a:solidFill>
                      <a:miter lim="400000"/>
                    </a:lnR>
                    <a:lnT w="3175">
                      <a:solidFill>
                        <a:srgbClr val="848484"/>
                      </a:solidFill>
                      <a:miter lim="400000"/>
                    </a:lnT>
                    <a:lnB w="3175">
                      <a:solidFill>
                        <a:srgbClr val="848484"/>
                      </a:solidFill>
                      <a:miter lim="400000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>
                          <a:latin typeface="ITC Avant Garde Gothic Std Book"/>
                        </a:rPr>
                        <a:t>16.000</a:t>
                      </a:r>
                    </a:p>
                  </a:txBody>
                  <a:tcPr marL="25396" marR="25396" marT="25397" marB="25397" anchor="ctr" horzOverflow="overflow">
                    <a:lnL w="3175">
                      <a:solidFill>
                        <a:srgbClr val="848484"/>
                      </a:solidFill>
                      <a:miter lim="400000"/>
                    </a:lnL>
                    <a:lnR w="3175">
                      <a:solidFill>
                        <a:srgbClr val="848484"/>
                      </a:solidFill>
                      <a:miter lim="400000"/>
                    </a:lnR>
                    <a:lnT w="3175">
                      <a:solidFill>
                        <a:srgbClr val="848484"/>
                      </a:solidFill>
                      <a:miter lim="400000"/>
                    </a:lnT>
                    <a:lnB w="3175">
                      <a:solidFill>
                        <a:srgbClr val="848484"/>
                      </a:solidFill>
                      <a:miter lim="400000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>
                          <a:latin typeface="ITC Avant Garde Gothic Std Book"/>
                        </a:rPr>
                        <a:t>12.200</a:t>
                      </a:r>
                    </a:p>
                  </a:txBody>
                  <a:tcPr marL="25396" marR="25396" marT="25397" marB="25397" anchor="ctr" horzOverflow="overflow">
                    <a:lnL w="3175">
                      <a:solidFill>
                        <a:srgbClr val="848484"/>
                      </a:solidFill>
                      <a:miter lim="400000"/>
                    </a:lnL>
                    <a:lnR w="3175">
                      <a:solidFill>
                        <a:srgbClr val="848484"/>
                      </a:solidFill>
                      <a:miter lim="400000"/>
                    </a:lnR>
                    <a:lnT w="3175">
                      <a:solidFill>
                        <a:srgbClr val="848484"/>
                      </a:solidFill>
                      <a:miter lim="400000"/>
                    </a:lnT>
                    <a:lnB w="3175">
                      <a:solidFill>
                        <a:srgbClr val="848484"/>
                      </a:solidFill>
                      <a:miter lim="400000"/>
                    </a:lnB>
                    <a:solidFill>
                      <a:srgbClr val="FEFFFF"/>
                    </a:solidFill>
                  </a:tcPr>
                </a:tc>
              </a:tr>
              <a:tr h="47593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>
                          <a:latin typeface="ITC Avant Garde Gothic Std Book"/>
                        </a:rPr>
                        <a:t>Germania</a:t>
                      </a:r>
                    </a:p>
                  </a:txBody>
                  <a:tcPr marL="25396" marR="25396" marT="25397" marB="25397" anchor="ctr" horzOverflow="overflow">
                    <a:lnL w="3175">
                      <a:solidFill>
                        <a:srgbClr val="848484"/>
                      </a:solidFill>
                      <a:miter lim="400000"/>
                    </a:lnL>
                    <a:lnR w="3175">
                      <a:solidFill>
                        <a:srgbClr val="848484"/>
                      </a:solidFill>
                      <a:miter lim="400000"/>
                    </a:lnR>
                    <a:lnT w="3175">
                      <a:solidFill>
                        <a:srgbClr val="848484"/>
                      </a:solidFill>
                      <a:miter lim="400000"/>
                    </a:lnT>
                    <a:lnB w="3175">
                      <a:solidFill>
                        <a:srgbClr val="848484"/>
                      </a:solidFill>
                      <a:miter lim="400000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>
                          <a:latin typeface="ITC Avant Garde Gothic Std Book"/>
                        </a:rPr>
                        <a:t>13.300</a:t>
                      </a:r>
                    </a:p>
                  </a:txBody>
                  <a:tcPr marL="25396" marR="25396" marT="25397" marB="25397" anchor="ctr" horzOverflow="overflow">
                    <a:lnL w="3175">
                      <a:solidFill>
                        <a:srgbClr val="848484"/>
                      </a:solidFill>
                      <a:miter lim="400000"/>
                    </a:lnL>
                    <a:lnR w="3175">
                      <a:solidFill>
                        <a:srgbClr val="848484"/>
                      </a:solidFill>
                      <a:miter lim="400000"/>
                    </a:lnR>
                    <a:lnT w="3175">
                      <a:solidFill>
                        <a:srgbClr val="848484"/>
                      </a:solidFill>
                      <a:miter lim="400000"/>
                    </a:lnT>
                    <a:lnB w="3175">
                      <a:solidFill>
                        <a:srgbClr val="848484"/>
                      </a:solidFill>
                      <a:miter lim="400000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>
                          <a:latin typeface="ITC Avant Garde Gothic Std Book"/>
                        </a:rPr>
                        <a:t>12.200</a:t>
                      </a:r>
                    </a:p>
                  </a:txBody>
                  <a:tcPr marL="25396" marR="25396" marT="25397" marB="25397" anchor="ctr" horzOverflow="overflow">
                    <a:lnL w="3175">
                      <a:solidFill>
                        <a:srgbClr val="848484"/>
                      </a:solidFill>
                      <a:miter lim="400000"/>
                    </a:lnL>
                    <a:lnR w="3175">
                      <a:solidFill>
                        <a:srgbClr val="848484"/>
                      </a:solidFill>
                      <a:miter lim="400000"/>
                    </a:lnR>
                    <a:lnT w="3175">
                      <a:solidFill>
                        <a:srgbClr val="848484"/>
                      </a:solidFill>
                      <a:miter lim="400000"/>
                    </a:lnT>
                    <a:lnB w="3175">
                      <a:solidFill>
                        <a:srgbClr val="848484"/>
                      </a:solidFill>
                      <a:miter lim="400000"/>
                    </a:lnB>
                    <a:solidFill>
                      <a:srgbClr val="FEFFFF"/>
                    </a:solidFill>
                  </a:tcPr>
                </a:tc>
              </a:tr>
              <a:tr h="47593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>
                          <a:latin typeface="ITC Avant Garde Gothic Std Book"/>
                        </a:rPr>
                        <a:t>Francia</a:t>
                      </a:r>
                    </a:p>
                  </a:txBody>
                  <a:tcPr marL="25396" marR="25396" marT="25397" marB="25397" anchor="ctr" horzOverflow="overflow">
                    <a:lnL w="3175">
                      <a:solidFill>
                        <a:srgbClr val="848484"/>
                      </a:solidFill>
                      <a:miter lim="400000"/>
                    </a:lnL>
                    <a:lnR w="3175">
                      <a:solidFill>
                        <a:srgbClr val="848484"/>
                      </a:solidFill>
                      <a:miter lim="400000"/>
                    </a:lnR>
                    <a:lnT w="3175">
                      <a:solidFill>
                        <a:srgbClr val="848484"/>
                      </a:solidFill>
                      <a:miter lim="400000"/>
                    </a:lnT>
                    <a:lnB w="3175">
                      <a:solidFill>
                        <a:srgbClr val="848484"/>
                      </a:solidFill>
                      <a:miter lim="400000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>
                          <a:latin typeface="ITC Avant Garde Gothic Std Book"/>
                        </a:rPr>
                        <a:t>15.600</a:t>
                      </a:r>
                    </a:p>
                  </a:txBody>
                  <a:tcPr marL="25396" marR="25396" marT="25397" marB="25397" anchor="ctr" horzOverflow="overflow">
                    <a:lnL w="3175">
                      <a:solidFill>
                        <a:srgbClr val="848484"/>
                      </a:solidFill>
                      <a:miter lim="400000"/>
                    </a:lnL>
                    <a:lnR w="3175">
                      <a:solidFill>
                        <a:srgbClr val="848484"/>
                      </a:solidFill>
                      <a:miter lim="400000"/>
                    </a:lnR>
                    <a:lnT w="3175">
                      <a:solidFill>
                        <a:srgbClr val="848484"/>
                      </a:solidFill>
                      <a:miter lim="400000"/>
                    </a:lnT>
                    <a:lnB w="3175">
                      <a:solidFill>
                        <a:srgbClr val="848484"/>
                      </a:solidFill>
                      <a:miter lim="400000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>
                          <a:latin typeface="ITC Avant Garde Gothic Std Book"/>
                        </a:rPr>
                        <a:t>14.000</a:t>
                      </a:r>
                    </a:p>
                  </a:txBody>
                  <a:tcPr marL="25396" marR="25396" marT="25397" marB="25397" anchor="ctr" horzOverflow="overflow">
                    <a:lnL w="3175">
                      <a:solidFill>
                        <a:srgbClr val="848484"/>
                      </a:solidFill>
                      <a:miter lim="400000"/>
                    </a:lnL>
                    <a:lnR w="3175">
                      <a:solidFill>
                        <a:srgbClr val="848484"/>
                      </a:solidFill>
                      <a:miter lim="400000"/>
                    </a:lnR>
                    <a:lnT w="3175">
                      <a:solidFill>
                        <a:srgbClr val="848484"/>
                      </a:solidFill>
                      <a:miter lim="400000"/>
                    </a:lnT>
                    <a:lnB w="3175">
                      <a:solidFill>
                        <a:srgbClr val="848484"/>
                      </a:solidFill>
                      <a:miter lim="400000"/>
                    </a:lnB>
                    <a:solidFill>
                      <a:srgbClr val="FEFFFF"/>
                    </a:solidFill>
                  </a:tcPr>
                </a:tc>
              </a:tr>
              <a:tr h="47593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>
                          <a:latin typeface="ITC Avant Garde Gothic Std Book"/>
                        </a:rPr>
                        <a:t>Regno Unito</a:t>
                      </a:r>
                    </a:p>
                  </a:txBody>
                  <a:tcPr marL="25396" marR="25396" marT="25397" marB="25397" anchor="ctr" horzOverflow="overflow">
                    <a:lnL w="3175">
                      <a:solidFill>
                        <a:srgbClr val="848484"/>
                      </a:solidFill>
                      <a:miter lim="400000"/>
                    </a:lnL>
                    <a:lnR w="3175">
                      <a:solidFill>
                        <a:srgbClr val="848484"/>
                      </a:solidFill>
                      <a:miter lim="400000"/>
                    </a:lnR>
                    <a:lnT w="3175">
                      <a:solidFill>
                        <a:srgbClr val="848484"/>
                      </a:solidFill>
                      <a:miter lim="400000"/>
                    </a:lnT>
                    <a:lnB w="3175">
                      <a:solidFill>
                        <a:srgbClr val="848484"/>
                      </a:solidFill>
                      <a:miter lim="400000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>
                          <a:latin typeface="ITC Avant Garde Gothic Std Book"/>
                        </a:rPr>
                        <a:t>13.600</a:t>
                      </a:r>
                    </a:p>
                  </a:txBody>
                  <a:tcPr marL="25396" marR="25396" marT="25397" marB="25397" anchor="ctr" horzOverflow="overflow">
                    <a:lnL w="3175">
                      <a:solidFill>
                        <a:srgbClr val="848484"/>
                      </a:solidFill>
                      <a:miter lim="400000"/>
                    </a:lnL>
                    <a:lnR w="3175">
                      <a:solidFill>
                        <a:srgbClr val="848484"/>
                      </a:solidFill>
                      <a:miter lim="400000"/>
                    </a:lnR>
                    <a:lnT w="3175">
                      <a:solidFill>
                        <a:srgbClr val="848484"/>
                      </a:solidFill>
                      <a:miter lim="400000"/>
                    </a:lnT>
                    <a:lnB w="3175">
                      <a:solidFill>
                        <a:srgbClr val="848484"/>
                      </a:solidFill>
                      <a:miter lim="400000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800">
                          <a:latin typeface="ITC Avant Garde Gothic Std Book"/>
                        </a:rPr>
                        <a:t>11.900</a:t>
                      </a:r>
                    </a:p>
                  </a:txBody>
                  <a:tcPr marL="25396" marR="25396" marT="25397" marB="25397" anchor="ctr" horzOverflow="overflow">
                    <a:lnL w="3175">
                      <a:solidFill>
                        <a:srgbClr val="848484"/>
                      </a:solidFill>
                      <a:miter lim="400000"/>
                    </a:lnL>
                    <a:lnR w="3175">
                      <a:solidFill>
                        <a:srgbClr val="848484"/>
                      </a:solidFill>
                      <a:miter lim="400000"/>
                    </a:lnR>
                    <a:lnT w="3175">
                      <a:solidFill>
                        <a:srgbClr val="848484"/>
                      </a:solidFill>
                      <a:miter lim="400000"/>
                    </a:lnT>
                    <a:lnB w="3175">
                      <a:solidFill>
                        <a:srgbClr val="848484"/>
                      </a:solidFill>
                      <a:miter lim="400000"/>
                    </a:lnB>
                    <a:solidFill>
                      <a:srgbClr val="FEFFFF"/>
                    </a:solidFill>
                  </a:tcPr>
                </a:tc>
              </a:tr>
            </a:tbl>
          </a:graphicData>
        </a:graphic>
      </p:graphicFrame>
      <p:pic>
        <p:nvPicPr>
          <p:cNvPr id="431" name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66900"/>
            <a:ext cx="385921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434" name="Group 434"/>
          <p:cNvGrpSpPr>
            <a:grpSpLocks/>
          </p:cNvGrpSpPr>
          <p:nvPr/>
        </p:nvGrpSpPr>
        <p:grpSpPr bwMode="auto">
          <a:xfrm>
            <a:off x="8928100" y="1831975"/>
            <a:ext cx="1562100" cy="2684463"/>
            <a:chOff x="0" y="0"/>
            <a:chExt cx="3124200" cy="5366586"/>
          </a:xfrm>
        </p:grpSpPr>
        <p:sp>
          <p:nvSpPr>
            <p:cNvPr id="15408" name="Shape 432"/>
            <p:cNvSpPr>
              <a:spLocks noChangeShapeType="1"/>
            </p:cNvSpPr>
            <p:nvPr/>
          </p:nvSpPr>
          <p:spPr bwMode="auto">
            <a:xfrm flipV="1">
              <a:off x="-1" y="0"/>
              <a:ext cx="2" cy="5366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719" tIns="35719" rIns="35719" bIns="35719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4400">
                <a:solidFill>
                  <a:srgbClr val="000000"/>
                </a:solidFill>
              </a:endParaRPr>
            </a:p>
          </p:txBody>
        </p:sp>
        <p:sp>
          <p:nvSpPr>
            <p:cNvPr id="15409" name="Shape 433"/>
            <p:cNvSpPr>
              <a:spLocks noChangeShapeType="1"/>
            </p:cNvSpPr>
            <p:nvPr/>
          </p:nvSpPr>
          <p:spPr bwMode="auto">
            <a:xfrm flipV="1">
              <a:off x="3124200" y="0"/>
              <a:ext cx="1" cy="5366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719" tIns="35719" rIns="35719" bIns="35719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4400">
                <a:solidFill>
                  <a:srgbClr val="000000"/>
                </a:solidFill>
              </a:endParaRPr>
            </a:p>
          </p:txBody>
        </p:sp>
      </p:grpSp>
      <p:grpSp>
        <p:nvGrpSpPr>
          <p:cNvPr id="437" name="Group 437"/>
          <p:cNvGrpSpPr>
            <a:grpSpLocks/>
          </p:cNvGrpSpPr>
          <p:nvPr/>
        </p:nvGrpSpPr>
        <p:grpSpPr bwMode="auto">
          <a:xfrm>
            <a:off x="3940175" y="1709738"/>
            <a:ext cx="958850" cy="958850"/>
            <a:chOff x="0" y="0"/>
            <a:chExt cx="1918851" cy="1918851"/>
          </a:xfrm>
        </p:grpSpPr>
        <p:sp>
          <p:nvSpPr>
            <p:cNvPr id="435" name="Shape 435"/>
            <p:cNvSpPr/>
            <p:nvPr/>
          </p:nvSpPr>
          <p:spPr>
            <a:xfrm>
              <a:off x="0" y="0"/>
              <a:ext cx="1918851" cy="191885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429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defTabSz="410766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</a:defRPr>
              </a:pPr>
              <a:endParaRPr sz="1600">
                <a:solidFill>
                  <a:srgbClr val="FFFFFF"/>
                </a:solidFill>
                <a:latin typeface="ITC Avant Garde Gothic Std Book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219207" y="530542"/>
              <a:ext cx="1369245" cy="832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defTabSz="41076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2200">
                  <a:solidFill>
                    <a:srgbClr val="000000"/>
                  </a:solidFill>
                  <a:latin typeface="ITC Avant Garde Gothic Std Book"/>
                </a:rPr>
                <a:t>-13</a:t>
              </a:r>
              <a:r>
                <a:rPr sz="1750">
                  <a:solidFill>
                    <a:srgbClr val="000000"/>
                  </a:solidFill>
                  <a:latin typeface="ITC Avant Garde Gothic Std Book"/>
                </a:rPr>
                <a:t>%</a:t>
              </a:r>
            </a:p>
          </p:txBody>
        </p:sp>
      </p:grpSp>
      <p:sp>
        <p:nvSpPr>
          <p:cNvPr id="438" name="Shape 438"/>
          <p:cNvSpPr>
            <a:spLocks noChangeShapeType="1"/>
          </p:cNvSpPr>
          <p:nvPr/>
        </p:nvSpPr>
        <p:spPr bwMode="auto">
          <a:xfrm flipV="1">
            <a:off x="4021138" y="2390775"/>
            <a:ext cx="366712" cy="942975"/>
          </a:xfrm>
          <a:prstGeom prst="line">
            <a:avLst/>
          </a:prstGeom>
          <a:noFill/>
          <a:ln w="254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5719" tIns="35719" rIns="35719" bIns="3571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>
              <a:solidFill>
                <a:srgbClr val="000000"/>
              </a:solidFill>
            </a:endParaRPr>
          </a:p>
        </p:txBody>
      </p:sp>
      <p:grpSp>
        <p:nvGrpSpPr>
          <p:cNvPr id="441" name="Group 441"/>
          <p:cNvGrpSpPr>
            <a:grpSpLocks/>
          </p:cNvGrpSpPr>
          <p:nvPr/>
        </p:nvGrpSpPr>
        <p:grpSpPr bwMode="auto">
          <a:xfrm>
            <a:off x="2593975" y="4198938"/>
            <a:ext cx="958850" cy="958850"/>
            <a:chOff x="0" y="0"/>
            <a:chExt cx="1918851" cy="1918851"/>
          </a:xfrm>
        </p:grpSpPr>
        <p:sp>
          <p:nvSpPr>
            <p:cNvPr id="439" name="Shape 439"/>
            <p:cNvSpPr/>
            <p:nvPr/>
          </p:nvSpPr>
          <p:spPr>
            <a:xfrm>
              <a:off x="0" y="0"/>
              <a:ext cx="1918851" cy="191885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429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defTabSz="410766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</a:defRPr>
              </a:pPr>
              <a:endParaRPr sz="1600">
                <a:solidFill>
                  <a:srgbClr val="FFFFFF"/>
                </a:solidFill>
                <a:latin typeface="ITC Avant Garde Gothic Std Book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219207" y="530542"/>
              <a:ext cx="1369245" cy="832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defTabSz="41076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2200">
                  <a:solidFill>
                    <a:srgbClr val="000000"/>
                  </a:solidFill>
                  <a:latin typeface="ITC Avant Garde Gothic Std Book"/>
                </a:rPr>
                <a:t>-15</a:t>
              </a:r>
              <a:r>
                <a:rPr sz="1750">
                  <a:solidFill>
                    <a:srgbClr val="000000"/>
                  </a:solidFill>
                  <a:latin typeface="ITC Avant Garde Gothic Std Book"/>
                </a:rPr>
                <a:t>%</a:t>
              </a:r>
            </a:p>
          </p:txBody>
        </p:sp>
      </p:grpSp>
      <p:sp>
        <p:nvSpPr>
          <p:cNvPr id="442" name="Shape 442"/>
          <p:cNvSpPr>
            <a:spLocks noChangeShapeType="1"/>
          </p:cNvSpPr>
          <p:nvPr/>
        </p:nvSpPr>
        <p:spPr bwMode="auto">
          <a:xfrm flipH="1">
            <a:off x="3275013" y="3965575"/>
            <a:ext cx="811212" cy="533400"/>
          </a:xfrm>
          <a:prstGeom prst="line">
            <a:avLst/>
          </a:prstGeom>
          <a:noFill/>
          <a:ln w="254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5719" tIns="35719" rIns="35719" bIns="3571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>
              <a:solidFill>
                <a:srgbClr val="000000"/>
              </a:solidFill>
            </a:endParaRPr>
          </a:p>
        </p:txBody>
      </p:sp>
      <p:grpSp>
        <p:nvGrpSpPr>
          <p:cNvPr id="445" name="Group 445"/>
          <p:cNvGrpSpPr>
            <a:grpSpLocks/>
          </p:cNvGrpSpPr>
          <p:nvPr/>
        </p:nvGrpSpPr>
        <p:grpSpPr bwMode="auto">
          <a:xfrm>
            <a:off x="5635625" y="4198938"/>
            <a:ext cx="958850" cy="958850"/>
            <a:chOff x="0" y="0"/>
            <a:chExt cx="1918851" cy="1918851"/>
          </a:xfrm>
        </p:grpSpPr>
        <p:sp>
          <p:nvSpPr>
            <p:cNvPr id="443" name="Shape 443"/>
            <p:cNvSpPr/>
            <p:nvPr/>
          </p:nvSpPr>
          <p:spPr>
            <a:xfrm>
              <a:off x="0" y="0"/>
              <a:ext cx="1918851" cy="191885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429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defTabSz="410766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</a:defRPr>
              </a:pPr>
              <a:endParaRPr sz="1600">
                <a:solidFill>
                  <a:srgbClr val="FFFFFF"/>
                </a:solidFill>
                <a:latin typeface="ITC Avant Garde Gothic Std Book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219207" y="530542"/>
              <a:ext cx="1369245" cy="832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defTabSz="41076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2200">
                  <a:solidFill>
                    <a:srgbClr val="000000"/>
                  </a:solidFill>
                  <a:latin typeface="ITC Avant Garde Gothic Std Book"/>
                </a:rPr>
                <a:t>-24</a:t>
              </a:r>
              <a:r>
                <a:rPr sz="1750">
                  <a:solidFill>
                    <a:srgbClr val="000000"/>
                  </a:solidFill>
                  <a:latin typeface="ITC Avant Garde Gothic Std Book"/>
                </a:rPr>
                <a:t>%</a:t>
              </a:r>
            </a:p>
          </p:txBody>
        </p:sp>
      </p:grpSp>
      <p:sp>
        <p:nvSpPr>
          <p:cNvPr id="446" name="Shape 446"/>
          <p:cNvSpPr>
            <a:spLocks noChangeShapeType="1"/>
          </p:cNvSpPr>
          <p:nvPr/>
        </p:nvSpPr>
        <p:spPr bwMode="auto">
          <a:xfrm>
            <a:off x="4610100" y="4270375"/>
            <a:ext cx="1217613" cy="293688"/>
          </a:xfrm>
          <a:prstGeom prst="line">
            <a:avLst/>
          </a:prstGeom>
          <a:noFill/>
          <a:ln w="254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5719" tIns="35719" rIns="35719" bIns="3571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>
              <a:solidFill>
                <a:srgbClr val="000000"/>
              </a:solidFill>
            </a:endParaRPr>
          </a:p>
        </p:txBody>
      </p:sp>
      <p:grpSp>
        <p:nvGrpSpPr>
          <p:cNvPr id="449" name="Group 449"/>
          <p:cNvGrpSpPr>
            <a:grpSpLocks/>
          </p:cNvGrpSpPr>
          <p:nvPr/>
        </p:nvGrpSpPr>
        <p:grpSpPr bwMode="auto">
          <a:xfrm>
            <a:off x="5248275" y="2632075"/>
            <a:ext cx="958850" cy="960438"/>
            <a:chOff x="0" y="0"/>
            <a:chExt cx="1918851" cy="1918851"/>
          </a:xfrm>
        </p:grpSpPr>
        <p:sp>
          <p:nvSpPr>
            <p:cNvPr id="447" name="Shape 447"/>
            <p:cNvSpPr/>
            <p:nvPr/>
          </p:nvSpPr>
          <p:spPr>
            <a:xfrm>
              <a:off x="0" y="0"/>
              <a:ext cx="1918851" cy="191885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429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defTabSz="410766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</a:defRPr>
              </a:pPr>
              <a:endParaRPr sz="1600">
                <a:solidFill>
                  <a:srgbClr val="FFFFFF"/>
                </a:solidFill>
                <a:latin typeface="ITC Avant Garde Gothic Std Book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397114" y="529667"/>
              <a:ext cx="1054733" cy="8309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defTabSz="41076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2200">
                  <a:solidFill>
                    <a:srgbClr val="000000"/>
                  </a:solidFill>
                  <a:latin typeface="ITC Avant Garde Gothic Std Book"/>
                </a:rPr>
                <a:t>-8</a:t>
              </a:r>
              <a:r>
                <a:rPr sz="1750">
                  <a:solidFill>
                    <a:srgbClr val="000000"/>
                  </a:solidFill>
                  <a:latin typeface="ITC Avant Garde Gothic Std Book"/>
                </a:rPr>
                <a:t>%</a:t>
              </a:r>
            </a:p>
          </p:txBody>
        </p:sp>
      </p:grpSp>
      <p:sp>
        <p:nvSpPr>
          <p:cNvPr id="450" name="Shape 450"/>
          <p:cNvSpPr>
            <a:spLocks noChangeShapeType="1"/>
          </p:cNvSpPr>
          <p:nvPr/>
        </p:nvSpPr>
        <p:spPr bwMode="auto">
          <a:xfrm flipV="1">
            <a:off x="4546600" y="3309938"/>
            <a:ext cx="955675" cy="312737"/>
          </a:xfrm>
          <a:prstGeom prst="line">
            <a:avLst/>
          </a:prstGeom>
          <a:noFill/>
          <a:ln w="254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5719" tIns="35719" rIns="35719" bIns="3571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4400">
              <a:solidFill>
                <a:srgbClr val="000000"/>
              </a:solidFill>
            </a:endParaRPr>
          </a:p>
        </p:txBody>
      </p:sp>
      <p:sp>
        <p:nvSpPr>
          <p:cNvPr id="15399" name="Titolo 9"/>
          <p:cNvSpPr txBox="1">
            <a:spLocks/>
          </p:cNvSpPr>
          <p:nvPr/>
        </p:nvSpPr>
        <p:spPr bwMode="auto">
          <a:xfrm>
            <a:off x="1524000" y="44450"/>
            <a:ext cx="7759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8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</a:rPr>
              <a:t>Percorrenza media in Europa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ED8CB4-9716-477E-BCB5-8BDB213543FD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023777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 animBg="1" advAuto="0"/>
      <p:bldP spid="430" grpId="0" animBg="1" advAuto="0"/>
      <p:bldP spid="431" grpId="0" animBg="1" advAuto="0"/>
      <p:bldP spid="434" grpId="0" animBg="1" advAuto="0"/>
      <p:bldP spid="437" grpId="0" animBg="1" advAuto="0"/>
      <p:bldP spid="438" grpId="0" animBg="1"/>
      <p:bldP spid="441" grpId="0" animBg="1" advAuto="0"/>
      <p:bldP spid="442" grpId="0" animBg="1"/>
      <p:bldP spid="445" grpId="0" animBg="1" advAuto="0"/>
      <p:bldP spid="446" grpId="0" animBg="1"/>
      <p:bldP spid="449" grpId="0" animBg="1" advAuto="0"/>
      <p:bldP spid="4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ED8CB4-9716-477E-BCB5-8BDB213543FD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1010793"/>
            <a:ext cx="11425269" cy="452305"/>
          </a:xfrm>
        </p:spPr>
        <p:txBody>
          <a:bodyPr>
            <a:noAutofit/>
          </a:bodyPr>
          <a:lstStyle/>
          <a:p>
            <a:pPr algn="l"/>
            <a:r>
              <a:rPr lang="en-US" sz="3800" kern="12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</a:rPr>
              <a:t>Dove sta la “Blue” economy</a:t>
            </a:r>
            <a:endParaRPr lang="de-DE" sz="3800" kern="1200" dirty="0">
              <a:solidFill>
                <a:srgbClr val="E22319"/>
              </a:solidFill>
              <a:latin typeface="ITC Avant Garde Gothic Std Demi"/>
              <a:ea typeface="ITC Avant Garde Gothic Std Demi"/>
              <a:cs typeface="ITC Avant Garde Gothic Std Demi"/>
            </a:endParaRPr>
          </a:p>
        </p:txBody>
      </p:sp>
      <p:sp>
        <p:nvSpPr>
          <p:cNvPr id="4" name="Segnaposto contenuto 1"/>
          <p:cNvSpPr txBox="1">
            <a:spLocks/>
          </p:cNvSpPr>
          <p:nvPr/>
        </p:nvSpPr>
        <p:spPr>
          <a:xfrm>
            <a:off x="1158074" y="2393967"/>
            <a:ext cx="8622835" cy="1932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lpha Headline" panose="02000500020000020004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lpha Headline" panose="0200050002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lpha Headline" panose="0200050002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lpha Headline" panose="0200050002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lpha Headline" panose="0200050002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8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</a:rPr>
              <a:t>Esempio: Milano</a:t>
            </a:r>
          </a:p>
          <a:p>
            <a:pPr>
              <a:defRPr/>
            </a:pPr>
            <a:r>
              <a:rPr lang="it-IT" sz="2800" smtClean="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</a:rPr>
              <a:t>Media </a:t>
            </a:r>
            <a:r>
              <a:rPr lang="it-IT" sz="2800">
                <a:solidFill>
                  <a:srgbClr val="E22319"/>
                </a:solidFill>
                <a:latin typeface="ITC Avant Garde Gothic Std Demi"/>
                <a:ea typeface="ITC Avant Garde Gothic Std Demi"/>
                <a:cs typeface="ITC Avant Garde Gothic Std Demi"/>
              </a:rPr>
              <a:t>di CO2 inalato?</a:t>
            </a:r>
          </a:p>
        </p:txBody>
      </p:sp>
      <p:pic>
        <p:nvPicPr>
          <p:cNvPr id="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89" y="3039413"/>
            <a:ext cx="3959440" cy="273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5" y="3507672"/>
            <a:ext cx="7233851" cy="22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76" y="278988"/>
            <a:ext cx="603393" cy="7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419</Words>
  <Application>Microsoft Office PowerPoint</Application>
  <PresentationFormat>Widescreen</PresentationFormat>
  <Paragraphs>121</Paragraphs>
  <Slides>16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9" baseType="lpstr">
      <vt:lpstr>ＭＳ Ｐゴシック</vt:lpstr>
      <vt:lpstr>Alpha Headline</vt:lpstr>
      <vt:lpstr>Arial</vt:lpstr>
      <vt:lpstr>Arial Rounded MT Bold</vt:lpstr>
      <vt:lpstr>Calibri</vt:lpstr>
      <vt:lpstr>ITC Avant Garde Gothic Std Book</vt:lpstr>
      <vt:lpstr>ITC Avant Garde Gothic Std Demi</vt:lpstr>
      <vt:lpstr>ITC Avant Garde Gothic Std Medi</vt:lpstr>
      <vt:lpstr>Times New Roman</vt:lpstr>
      <vt:lpstr>Trebuchet MS</vt:lpstr>
      <vt:lpstr>Verdana</vt:lpstr>
      <vt:lpstr>Wingdings</vt:lpstr>
      <vt:lpstr>Default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Dove sta la “Blue” economy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Maurizio Melzi</dc:creator>
  <cp:lastModifiedBy>Maurizio Melzi</cp:lastModifiedBy>
  <cp:revision>8</cp:revision>
  <dcterms:created xsi:type="dcterms:W3CDTF">2016-07-28T12:05:42Z</dcterms:created>
  <dcterms:modified xsi:type="dcterms:W3CDTF">2016-09-12T14:04:40Z</dcterms:modified>
</cp:coreProperties>
</file>