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66" r:id="rId2"/>
    <p:sldId id="271" r:id="rId3"/>
    <p:sldId id="269" r:id="rId4"/>
    <p:sldId id="303" r:id="rId5"/>
    <p:sldId id="304" r:id="rId6"/>
    <p:sldId id="305" r:id="rId7"/>
    <p:sldId id="386" r:id="rId8"/>
    <p:sldId id="258" r:id="rId9"/>
    <p:sldId id="300" r:id="rId10"/>
    <p:sldId id="272" r:id="rId11"/>
    <p:sldId id="388" r:id="rId12"/>
    <p:sldId id="389" r:id="rId13"/>
    <p:sldId id="390" r:id="rId14"/>
    <p:sldId id="391" r:id="rId15"/>
    <p:sldId id="392" r:id="rId16"/>
    <p:sldId id="393" r:id="rId17"/>
    <p:sldId id="288" r:id="rId18"/>
    <p:sldId id="291" r:id="rId19"/>
    <p:sldId id="309" r:id="rId20"/>
    <p:sldId id="361" r:id="rId21"/>
    <p:sldId id="362" r:id="rId22"/>
    <p:sldId id="363" r:id="rId23"/>
    <p:sldId id="387" r:id="rId24"/>
    <p:sldId id="301" r:id="rId25"/>
    <p:sldId id="360" r:id="rId26"/>
    <p:sldId id="370" r:id="rId27"/>
    <p:sldId id="297" r:id="rId28"/>
    <p:sldId id="307" r:id="rId29"/>
    <p:sldId id="308" r:id="rId30"/>
    <p:sldId id="378" r:id="rId31"/>
    <p:sldId id="379" r:id="rId32"/>
    <p:sldId id="385" r:id="rId33"/>
    <p:sldId id="313" r:id="rId34"/>
    <p:sldId id="382" r:id="rId35"/>
    <p:sldId id="314" r:id="rId36"/>
    <p:sldId id="315" r:id="rId37"/>
    <p:sldId id="319" r:id="rId38"/>
    <p:sldId id="320" r:id="rId39"/>
    <p:sldId id="322" r:id="rId40"/>
    <p:sldId id="316" r:id="rId41"/>
    <p:sldId id="358" r:id="rId42"/>
    <p:sldId id="318" r:id="rId43"/>
    <p:sldId id="328" r:id="rId44"/>
    <p:sldId id="330" r:id="rId45"/>
    <p:sldId id="331" r:id="rId46"/>
    <p:sldId id="367" r:id="rId47"/>
    <p:sldId id="368" r:id="rId48"/>
    <p:sldId id="374" r:id="rId49"/>
    <p:sldId id="377" r:id="rId50"/>
    <p:sldId id="376" r:id="rId51"/>
    <p:sldId id="375" r:id="rId52"/>
    <p:sldId id="371" r:id="rId53"/>
    <p:sldId id="395" r:id="rId54"/>
    <p:sldId id="396" r:id="rId55"/>
    <p:sldId id="394" r:id="rId56"/>
    <p:sldId id="372" r:id="rId57"/>
    <p:sldId id="373" r:id="rId58"/>
    <p:sldId id="380" r:id="rId59"/>
    <p:sldId id="369" r:id="rId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808000"/>
    <a:srgbClr val="996633"/>
    <a:srgbClr val="669900"/>
    <a:srgbClr val="379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590" autoAdjust="0"/>
  </p:normalViewPr>
  <p:slideViewPr>
    <p:cSldViewPr>
      <p:cViewPr varScale="1">
        <p:scale>
          <a:sx n="71" d="100"/>
          <a:sy n="71" d="100"/>
        </p:scale>
        <p:origin x="-11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89383A-EC3F-4979-B7D3-55E8C61A4C0F}" type="doc">
      <dgm:prSet loTypeId="urn:microsoft.com/office/officeart/2005/8/layout/vList6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it-IT"/>
        </a:p>
      </dgm:t>
    </dgm:pt>
    <dgm:pt modelId="{43F00B0B-B283-4776-B417-27BDEEE3C6A6}">
      <dgm:prSet phldrT="[Testo]"/>
      <dgm:spPr/>
      <dgm:t>
        <a:bodyPr/>
        <a:lstStyle/>
        <a:p>
          <a:r>
            <a:rPr lang="it-IT" dirty="0" smtClean="0">
              <a:latin typeface="LindeDaxOffice" panose="020B0500000000020000" pitchFamily="34" charset="0"/>
            </a:rPr>
            <a:t>28 Ottobre ‘14</a:t>
          </a:r>
          <a:endParaRPr lang="it-IT" dirty="0">
            <a:latin typeface="LindeDaxOffice" panose="020B0500000000020000" pitchFamily="34" charset="0"/>
          </a:endParaRPr>
        </a:p>
      </dgm:t>
    </dgm:pt>
    <dgm:pt modelId="{D1FB6093-75AC-4824-918D-89D514F8E086}" type="parTrans" cxnId="{362072EC-44E9-4B71-BDAE-104B1EFC015B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5EEBB495-C904-41DF-A476-F96491E77DB0}" type="sibTrans" cxnId="{362072EC-44E9-4B71-BDAE-104B1EFC015B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E3217AE7-8286-4762-918C-19E506F081A5}">
      <dgm:prSet phldrT="[Testo]"/>
      <dgm:spPr/>
      <dgm:t>
        <a:bodyPr/>
        <a:lstStyle/>
        <a:p>
          <a:r>
            <a:rPr lang="it-IT" dirty="0" smtClean="0">
              <a:solidFill>
                <a:srgbClr val="004785"/>
              </a:solidFill>
              <a:latin typeface="LindeDaxOffice" panose="020B0500000000020000" pitchFamily="34" charset="0"/>
            </a:rPr>
            <a:t>Pubblicazione Direttiva DAFI</a:t>
          </a:r>
          <a:endParaRPr lang="it-IT" dirty="0">
            <a:solidFill>
              <a:srgbClr val="004785"/>
            </a:solidFill>
            <a:latin typeface="LindeDaxOffice" panose="020B0500000000020000" pitchFamily="34" charset="0"/>
          </a:endParaRPr>
        </a:p>
      </dgm:t>
    </dgm:pt>
    <dgm:pt modelId="{593BF1B3-0133-42A4-8D3D-4166AA701F90}" type="parTrans" cxnId="{1DF819DE-95E0-4072-A1A7-9670F14E5568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F97D3EDC-9C48-4820-9DBC-3E6CF2598FF2}" type="sibTrans" cxnId="{1DF819DE-95E0-4072-A1A7-9670F14E5568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D92C359B-6893-4E40-AA52-90CA8A451906}">
      <dgm:prSet phldrT="[Testo]"/>
      <dgm:spPr/>
      <dgm:t>
        <a:bodyPr/>
        <a:lstStyle/>
        <a:p>
          <a:r>
            <a:rPr lang="it-IT" dirty="0" smtClean="0">
              <a:latin typeface="LindeDaxOffice" panose="020B0500000000020000" pitchFamily="34" charset="0"/>
            </a:rPr>
            <a:t>15 Aprile ‘15</a:t>
          </a:r>
          <a:endParaRPr lang="it-IT" dirty="0">
            <a:latin typeface="LindeDaxOffice" panose="020B0500000000020000" pitchFamily="34" charset="0"/>
          </a:endParaRPr>
        </a:p>
      </dgm:t>
    </dgm:pt>
    <dgm:pt modelId="{44E20EB2-67DA-4B79-A8D7-E75424164B06}" type="parTrans" cxnId="{2EFD8D93-AFDC-4A28-A1BF-07E02786BC8F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4F908839-69FD-4752-90BC-F61F985652B7}" type="sibTrans" cxnId="{2EFD8D93-AFDC-4A28-A1BF-07E02786BC8F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96D9559F-43BA-41C1-AD5F-DB510E1B485A}">
      <dgm:prSet phldrT="[Testo]"/>
      <dgm:spPr/>
      <dgm:t>
        <a:bodyPr/>
        <a:lstStyle/>
        <a:p>
          <a:r>
            <a:rPr lang="it-IT" dirty="0" smtClean="0">
              <a:solidFill>
                <a:srgbClr val="004785"/>
              </a:solidFill>
              <a:latin typeface="LindeDaxOffice" panose="020B0500000000020000" pitchFamily="34" charset="0"/>
            </a:rPr>
            <a:t>Impegno di H2IT per definizione Piano mobilità H2</a:t>
          </a:r>
          <a:endParaRPr lang="it-IT" dirty="0">
            <a:solidFill>
              <a:srgbClr val="004785"/>
            </a:solidFill>
            <a:latin typeface="LindeDaxOffice" panose="020B0500000000020000" pitchFamily="34" charset="0"/>
          </a:endParaRPr>
        </a:p>
      </dgm:t>
    </dgm:pt>
    <dgm:pt modelId="{9F98DC83-E19A-4CEF-ACCF-86F887EA3302}" type="parTrans" cxnId="{489A6BD2-1C47-407B-BE86-E22AEA0392BD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4357A6C9-2D2F-472B-A14D-CC39345571CC}" type="sibTrans" cxnId="{489A6BD2-1C47-407B-BE86-E22AEA0392BD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D319E7CB-CCE2-42F5-837C-3B8D302BE26D}">
      <dgm:prSet phldrT="[Testo]"/>
      <dgm:spPr/>
      <dgm:t>
        <a:bodyPr/>
        <a:lstStyle/>
        <a:p>
          <a:r>
            <a:rPr lang="it-IT" dirty="0" smtClean="0">
              <a:latin typeface="LindeDaxOffice" panose="020B0500000000020000" pitchFamily="34" charset="0"/>
            </a:rPr>
            <a:t>23 Luglio ‘15</a:t>
          </a:r>
        </a:p>
      </dgm:t>
    </dgm:pt>
    <dgm:pt modelId="{30860EB2-98A2-4300-A612-BC0CFDDCCF04}" type="parTrans" cxnId="{C21D5D81-63C4-4584-822D-77859482F3BC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00C6FD3A-FAA1-4391-9E88-B4C4E6E514AC}" type="sibTrans" cxnId="{C21D5D81-63C4-4584-822D-77859482F3BC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87E8F673-905C-43B5-BACC-43D132016FF9}">
      <dgm:prSet phldrT="[Testo]"/>
      <dgm:spPr/>
      <dgm:t>
        <a:bodyPr/>
        <a:lstStyle/>
        <a:p>
          <a:r>
            <a:rPr lang="it-IT" dirty="0" smtClean="0">
              <a:solidFill>
                <a:srgbClr val="004785"/>
              </a:solidFill>
              <a:latin typeface="LindeDaxOffice" panose="020B0500000000020000" pitchFamily="34" charset="0"/>
            </a:rPr>
            <a:t>Nascita Mobilità Idrogeno Italia</a:t>
          </a:r>
          <a:endParaRPr lang="it-IT" dirty="0">
            <a:solidFill>
              <a:srgbClr val="004785"/>
            </a:solidFill>
            <a:latin typeface="LindeDaxOffice" panose="020B0500000000020000" pitchFamily="34" charset="0"/>
          </a:endParaRPr>
        </a:p>
      </dgm:t>
    </dgm:pt>
    <dgm:pt modelId="{1E9B6F01-1722-46F0-85D0-18F240EAC5DC}" type="parTrans" cxnId="{219754A5-7CE2-41FE-B4DA-CF52B373B9F9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1F3EAFEC-47A6-48A7-A31A-8ABAEA3207B9}" type="sibTrans" cxnId="{219754A5-7CE2-41FE-B4DA-CF52B373B9F9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F7C1BC86-8804-4946-A576-63D4CC21551D}">
      <dgm:prSet phldrT="[Testo]"/>
      <dgm:spPr/>
      <dgm:t>
        <a:bodyPr/>
        <a:lstStyle/>
        <a:p>
          <a:r>
            <a:rPr lang="it-IT" dirty="0" smtClean="0">
              <a:latin typeface="LindeDaxOffice" panose="020B0500000000020000" pitchFamily="34" charset="0"/>
            </a:rPr>
            <a:t>In corso</a:t>
          </a:r>
          <a:endParaRPr lang="it-IT" dirty="0">
            <a:latin typeface="LindeDaxOffice" panose="020B0500000000020000" pitchFamily="34" charset="0"/>
          </a:endParaRPr>
        </a:p>
      </dgm:t>
    </dgm:pt>
    <dgm:pt modelId="{02088802-107A-4341-814A-9003A5D915AF}" type="parTrans" cxnId="{3B132CCB-98B5-483C-BD75-62CC484F7F46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E7457F09-CB0E-487F-9A2A-D3940D996CE8}" type="sibTrans" cxnId="{3B132CCB-98B5-483C-BD75-62CC484F7F46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58721A2E-90D8-44F4-B94E-08DDAA77AF69}">
      <dgm:prSet phldrT="[Testo]"/>
      <dgm:spPr/>
      <dgm:t>
        <a:bodyPr/>
        <a:lstStyle/>
        <a:p>
          <a:r>
            <a:rPr lang="it-IT" dirty="0" smtClean="0">
              <a:solidFill>
                <a:srgbClr val="004785"/>
              </a:solidFill>
              <a:latin typeface="LindeDaxOffice" panose="020B0500000000020000" pitchFamily="34" charset="0"/>
            </a:rPr>
            <a:t>Incarico ufficiale dal MISE per Piano mobilità H2</a:t>
          </a:r>
          <a:endParaRPr lang="it-IT" dirty="0">
            <a:solidFill>
              <a:srgbClr val="004785"/>
            </a:solidFill>
            <a:latin typeface="LindeDaxOffice" panose="020B0500000000020000" pitchFamily="34" charset="0"/>
          </a:endParaRPr>
        </a:p>
      </dgm:t>
    </dgm:pt>
    <dgm:pt modelId="{626A6934-81ED-4D79-A4F2-F309F4D15924}" type="parTrans" cxnId="{3FB48798-E56A-4A13-82FE-2282F9F4B41D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20AB826E-2932-48F5-A71E-18168E0FBCC8}" type="sibTrans" cxnId="{3FB48798-E56A-4A13-82FE-2282F9F4B41D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AA366478-712D-4FDE-B316-1B9F04056BE6}">
      <dgm:prSet phldrT="[Testo]"/>
      <dgm:spPr/>
      <dgm:t>
        <a:bodyPr/>
        <a:lstStyle/>
        <a:p>
          <a:r>
            <a:rPr lang="it-IT" dirty="0" smtClean="0">
              <a:latin typeface="LindeDaxOffice" panose="020B0500000000020000" pitchFamily="34" charset="0"/>
            </a:rPr>
            <a:t>18 Gennaio ‘16</a:t>
          </a:r>
          <a:endParaRPr lang="it-IT" dirty="0">
            <a:latin typeface="LindeDaxOffice" panose="020B0500000000020000" pitchFamily="34" charset="0"/>
          </a:endParaRPr>
        </a:p>
      </dgm:t>
    </dgm:pt>
    <dgm:pt modelId="{BD5D210B-97C4-458F-8DF8-753FCD87E15C}" type="parTrans" cxnId="{D247B994-6C93-43CC-9F0B-4A6FB33DEC80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5C7CB151-B777-463A-9452-522B4FAB2993}" type="sibTrans" cxnId="{D247B994-6C93-43CC-9F0B-4A6FB33DEC80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ADEE6FDC-56C6-4DCA-A015-24245F9E3B2D}">
      <dgm:prSet phldrT="[Testo]"/>
      <dgm:spPr/>
      <dgm:t>
        <a:bodyPr/>
        <a:lstStyle/>
        <a:p>
          <a:r>
            <a:rPr lang="it-IT" dirty="0" smtClean="0">
              <a:solidFill>
                <a:srgbClr val="004785"/>
              </a:solidFill>
              <a:latin typeface="LindeDaxOffice" panose="020B0500000000020000" pitchFamily="34" charset="0"/>
            </a:rPr>
            <a:t>Prima bozza Piano Mobilità Idrogeno al MISE</a:t>
          </a:r>
          <a:endParaRPr lang="it-IT" dirty="0">
            <a:solidFill>
              <a:srgbClr val="004785"/>
            </a:solidFill>
            <a:latin typeface="LindeDaxOffice" panose="020B0500000000020000" pitchFamily="34" charset="0"/>
          </a:endParaRPr>
        </a:p>
      </dgm:t>
    </dgm:pt>
    <dgm:pt modelId="{ED2EB8E0-D3D8-45D2-97ED-1CCBB8D6C5BC}" type="parTrans" cxnId="{52D95A4A-09CC-4436-BA74-33BAE79E44B3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C1819A02-42ED-4C7C-A5BD-1CEAB5B0D76B}" type="sibTrans" cxnId="{52D95A4A-09CC-4436-BA74-33BAE79E44B3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D98CC5E9-CDCD-4096-9BDD-312572912078}">
      <dgm:prSet phldrT="[Testo]"/>
      <dgm:spPr/>
      <dgm:t>
        <a:bodyPr/>
        <a:lstStyle/>
        <a:p>
          <a:r>
            <a:rPr lang="it-IT" dirty="0" smtClean="0">
              <a:solidFill>
                <a:srgbClr val="004785"/>
              </a:solidFill>
              <a:latin typeface="LindeDaxOffice" panose="020B0500000000020000" pitchFamily="34" charset="0"/>
            </a:rPr>
            <a:t>Termine DAFI per presentazione Piani mobilità</a:t>
          </a:r>
          <a:endParaRPr lang="it-IT" dirty="0">
            <a:solidFill>
              <a:srgbClr val="004785"/>
            </a:solidFill>
            <a:latin typeface="LindeDaxOffice" panose="020B0500000000020000" pitchFamily="34" charset="0"/>
          </a:endParaRPr>
        </a:p>
      </dgm:t>
    </dgm:pt>
    <dgm:pt modelId="{57467508-2835-4FE2-9B1B-DE0BE5B4725A}" type="parTrans" cxnId="{20267F6C-6C87-4AB9-907D-66670942EA2D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5640A803-BBBE-4C0A-9237-95FFA90E7733}" type="sibTrans" cxnId="{20267F6C-6C87-4AB9-907D-66670942EA2D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1188D84A-5228-4A6D-9441-49A231391113}">
      <dgm:prSet phldrT="[Testo]"/>
      <dgm:spPr/>
      <dgm:t>
        <a:bodyPr/>
        <a:lstStyle/>
        <a:p>
          <a:r>
            <a:rPr lang="it-IT" dirty="0" smtClean="0">
              <a:solidFill>
                <a:srgbClr val="004785"/>
              </a:solidFill>
              <a:latin typeface="LindeDaxOffice" panose="020B0500000000020000" pitchFamily="34" charset="0"/>
            </a:rPr>
            <a:t>Approvazione Governo – in carico a Presidenza </a:t>
          </a:r>
          <a:r>
            <a:rPr lang="it-IT" dirty="0" err="1" smtClean="0">
              <a:solidFill>
                <a:srgbClr val="004785"/>
              </a:solidFill>
              <a:latin typeface="LindeDaxOffice" panose="020B0500000000020000" pitchFamily="34" charset="0"/>
            </a:rPr>
            <a:t>CdM</a:t>
          </a:r>
          <a:endParaRPr lang="it-IT" dirty="0">
            <a:solidFill>
              <a:srgbClr val="004785"/>
            </a:solidFill>
            <a:latin typeface="LindeDaxOffice" panose="020B0500000000020000" pitchFamily="34" charset="0"/>
          </a:endParaRPr>
        </a:p>
      </dgm:t>
    </dgm:pt>
    <dgm:pt modelId="{9CA574AA-EAE6-405C-84AF-460F89EE85FD}" type="parTrans" cxnId="{8B086BA1-B9FE-4638-88AA-91224D3C99F4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FA0B25F7-3BAA-4208-915B-067639B5A1F7}" type="sibTrans" cxnId="{8B086BA1-B9FE-4638-88AA-91224D3C99F4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93DCC60D-8399-4249-92D9-4ACAEFF70106}">
      <dgm:prSet phldrT="[Testo]"/>
      <dgm:spPr/>
      <dgm:t>
        <a:bodyPr/>
        <a:lstStyle/>
        <a:p>
          <a:r>
            <a:rPr lang="it-IT" dirty="0" smtClean="0">
              <a:latin typeface="LindeDaxOffice" panose="020B0500000000020000" pitchFamily="34" charset="0"/>
            </a:rPr>
            <a:t>18 Novembre’ 16</a:t>
          </a:r>
          <a:endParaRPr lang="it-IT" dirty="0">
            <a:latin typeface="LindeDaxOffice" panose="020B0500000000020000" pitchFamily="34" charset="0"/>
          </a:endParaRPr>
        </a:p>
      </dgm:t>
    </dgm:pt>
    <dgm:pt modelId="{78BA111C-FECE-4A15-9EE6-14290FC325B9}" type="parTrans" cxnId="{24C39439-7AED-4F92-94A2-F776AD74D12B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B7A2BC9A-26BC-47E4-91F3-9EF391584C0C}" type="sibTrans" cxnId="{24C39439-7AED-4F92-94A2-F776AD74D12B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8F601849-03CD-4E50-AEBF-64FE660E64DE}">
      <dgm:prSet phldrT="[Testo]"/>
      <dgm:spPr/>
      <dgm:t>
        <a:bodyPr/>
        <a:lstStyle/>
        <a:p>
          <a:r>
            <a:rPr lang="it-IT" dirty="0" smtClean="0">
              <a:latin typeface="LindeDaxOffice" panose="020B0500000000020000" pitchFamily="34" charset="0"/>
            </a:rPr>
            <a:t>7 Ottobre‘15</a:t>
          </a:r>
          <a:endParaRPr lang="it-IT" dirty="0">
            <a:latin typeface="LindeDaxOffice" panose="020B0500000000020000" pitchFamily="34" charset="0"/>
          </a:endParaRPr>
        </a:p>
      </dgm:t>
    </dgm:pt>
    <dgm:pt modelId="{FD2E66E3-B67D-49A3-965B-01BCBB5786F5}" type="sibTrans" cxnId="{003D8598-786E-4AFE-813C-079BF61F3E82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2461514F-2A1C-4D10-8270-C832D8D4A21B}" type="parTrans" cxnId="{003D8598-786E-4AFE-813C-079BF61F3E82}">
      <dgm:prSet/>
      <dgm:spPr/>
      <dgm:t>
        <a:bodyPr/>
        <a:lstStyle/>
        <a:p>
          <a:endParaRPr lang="it-IT">
            <a:latin typeface="LindeDaxOffice" panose="020B0500000000020000" pitchFamily="34" charset="0"/>
          </a:endParaRPr>
        </a:p>
      </dgm:t>
    </dgm:pt>
    <dgm:pt modelId="{5315B507-A0E4-4CFA-82DD-E74333850C1E}" type="pres">
      <dgm:prSet presAssocID="{D189383A-EC3F-4979-B7D3-55E8C61A4C0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45E507D9-6DB9-4DC6-89C3-8A9BAB5E175E}" type="pres">
      <dgm:prSet presAssocID="{43F00B0B-B283-4776-B417-27BDEEE3C6A6}" presName="linNode" presStyleCnt="0"/>
      <dgm:spPr/>
    </dgm:pt>
    <dgm:pt modelId="{97DF1073-50C4-4BC6-AF6D-927139E4C2CC}" type="pres">
      <dgm:prSet presAssocID="{43F00B0B-B283-4776-B417-27BDEEE3C6A6}" presName="parentShp" presStyleLbl="node1" presStyleIdx="0" presStyleCnt="7" custScaleX="744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10013F-313A-4224-8611-53F83CE67DA7}" type="pres">
      <dgm:prSet presAssocID="{43F00B0B-B283-4776-B417-27BDEEE3C6A6}" presName="childShp" presStyleLbl="b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58ACD1-3A5D-48B8-BE7C-4166BFEF5211}" type="pres">
      <dgm:prSet presAssocID="{5EEBB495-C904-41DF-A476-F96491E77DB0}" presName="spacing" presStyleCnt="0"/>
      <dgm:spPr/>
    </dgm:pt>
    <dgm:pt modelId="{33E2984A-882F-4C69-8FD6-6357D605D92C}" type="pres">
      <dgm:prSet presAssocID="{D92C359B-6893-4E40-AA52-90CA8A451906}" presName="linNode" presStyleCnt="0"/>
      <dgm:spPr/>
    </dgm:pt>
    <dgm:pt modelId="{04BA33AC-40B1-4B78-9AAC-B063099022F8}" type="pres">
      <dgm:prSet presAssocID="{D92C359B-6893-4E40-AA52-90CA8A451906}" presName="parentShp" presStyleLbl="node1" presStyleIdx="1" presStyleCnt="7" custScaleX="744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68B5E0F-FAFF-4917-BBBA-1EB775B8F686}" type="pres">
      <dgm:prSet presAssocID="{D92C359B-6893-4E40-AA52-90CA8A451906}" presName="childShp" presStyleLbl="b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1A221C-41F5-4759-823F-CDD6B3A3E83F}" type="pres">
      <dgm:prSet presAssocID="{4F908839-69FD-4752-90BC-F61F985652B7}" presName="spacing" presStyleCnt="0"/>
      <dgm:spPr/>
    </dgm:pt>
    <dgm:pt modelId="{26A9BC03-6654-4D00-9105-D3B320E3C3E0}" type="pres">
      <dgm:prSet presAssocID="{D319E7CB-CCE2-42F5-837C-3B8D302BE26D}" presName="linNode" presStyleCnt="0"/>
      <dgm:spPr/>
    </dgm:pt>
    <dgm:pt modelId="{31B57EC3-C542-450A-A3D0-760E6628E8DE}" type="pres">
      <dgm:prSet presAssocID="{D319E7CB-CCE2-42F5-837C-3B8D302BE26D}" presName="parentShp" presStyleLbl="node1" presStyleIdx="2" presStyleCnt="7" custScaleX="744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AE4587C-DB11-4CCA-9FBD-A5C1DA9479C7}" type="pres">
      <dgm:prSet presAssocID="{D319E7CB-CCE2-42F5-837C-3B8D302BE26D}" presName="childShp" presStyleLbl="b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3973E0-F15E-484E-8004-293B08E8B05C}" type="pres">
      <dgm:prSet presAssocID="{00C6FD3A-FAA1-4391-9E88-B4C4E6E514AC}" presName="spacing" presStyleCnt="0"/>
      <dgm:spPr/>
    </dgm:pt>
    <dgm:pt modelId="{DDFC3D3F-EEF1-4411-993F-89003C70FC03}" type="pres">
      <dgm:prSet presAssocID="{8F601849-03CD-4E50-AEBF-64FE660E64DE}" presName="linNode" presStyleCnt="0"/>
      <dgm:spPr/>
    </dgm:pt>
    <dgm:pt modelId="{5FFDCF8B-5607-4C5F-9F83-CF1A04B58B3E}" type="pres">
      <dgm:prSet presAssocID="{8F601849-03CD-4E50-AEBF-64FE660E64DE}" presName="parentShp" presStyleLbl="node1" presStyleIdx="3" presStyleCnt="7" custScaleX="744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13833C-5A68-417A-93C9-953F4BBE60EB}" type="pres">
      <dgm:prSet presAssocID="{8F601849-03CD-4E50-AEBF-64FE660E64DE}" presName="childShp" presStyleLbl="b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5A041D-F460-4659-8D2F-ADF3BDC94C75}" type="pres">
      <dgm:prSet presAssocID="{FD2E66E3-B67D-49A3-965B-01BCBB5786F5}" presName="spacing" presStyleCnt="0"/>
      <dgm:spPr/>
    </dgm:pt>
    <dgm:pt modelId="{588680FF-6A7E-4E02-AE6E-390128577EDA}" type="pres">
      <dgm:prSet presAssocID="{AA366478-712D-4FDE-B316-1B9F04056BE6}" presName="linNode" presStyleCnt="0"/>
      <dgm:spPr/>
    </dgm:pt>
    <dgm:pt modelId="{94C3863B-B43D-4C75-96B6-94572CBFE20F}" type="pres">
      <dgm:prSet presAssocID="{AA366478-712D-4FDE-B316-1B9F04056BE6}" presName="parentShp" presStyleLbl="node1" presStyleIdx="4" presStyleCnt="7" custScaleX="744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8DE8485-7649-4257-A986-36E5B7BD5331}" type="pres">
      <dgm:prSet presAssocID="{AA366478-712D-4FDE-B316-1B9F04056BE6}" presName="childShp" presStyleLbl="b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71B161-57AC-4875-A635-5EF13613A40F}" type="pres">
      <dgm:prSet presAssocID="{5C7CB151-B777-463A-9452-522B4FAB2993}" presName="spacing" presStyleCnt="0"/>
      <dgm:spPr/>
    </dgm:pt>
    <dgm:pt modelId="{93DC74A3-DD38-4BAF-8089-060BA02CA995}" type="pres">
      <dgm:prSet presAssocID="{F7C1BC86-8804-4946-A576-63D4CC21551D}" presName="linNode" presStyleCnt="0"/>
      <dgm:spPr/>
    </dgm:pt>
    <dgm:pt modelId="{5DF0C784-E243-43EE-B929-FEEB07283BAC}" type="pres">
      <dgm:prSet presAssocID="{F7C1BC86-8804-4946-A576-63D4CC21551D}" presName="parentShp" presStyleLbl="node1" presStyleIdx="5" presStyleCnt="7" custScaleX="744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E13826E-8F72-4959-933D-574CD04E57D1}" type="pres">
      <dgm:prSet presAssocID="{F7C1BC86-8804-4946-A576-63D4CC21551D}" presName="childShp" presStyleLbl="b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314A72F-8C29-49CD-B883-7C6FB4128FBE}" type="pres">
      <dgm:prSet presAssocID="{E7457F09-CB0E-487F-9A2A-D3940D996CE8}" presName="spacing" presStyleCnt="0"/>
      <dgm:spPr/>
    </dgm:pt>
    <dgm:pt modelId="{959B0175-4A9E-46C8-BDE1-E9C6F407EBB6}" type="pres">
      <dgm:prSet presAssocID="{93DCC60D-8399-4249-92D9-4ACAEFF70106}" presName="linNode" presStyleCnt="0"/>
      <dgm:spPr/>
    </dgm:pt>
    <dgm:pt modelId="{D74C943E-4555-4E5E-B220-E622DDECDD3F}" type="pres">
      <dgm:prSet presAssocID="{93DCC60D-8399-4249-92D9-4ACAEFF70106}" presName="parentShp" presStyleLbl="node1" presStyleIdx="6" presStyleCnt="7" custScaleX="7339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C73A63A-3EDB-460F-8106-BBB334BE8BDB}" type="pres">
      <dgm:prSet presAssocID="{93DCC60D-8399-4249-92D9-4ACAEFF70106}" presName="childShp" presStyleLbl="b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141620A-3689-4047-9703-D8CA799F4B8D}" type="presOf" srcId="{43F00B0B-B283-4776-B417-27BDEEE3C6A6}" destId="{97DF1073-50C4-4BC6-AF6D-927139E4C2CC}" srcOrd="0" destOrd="0" presId="urn:microsoft.com/office/officeart/2005/8/layout/vList6"/>
    <dgm:cxn modelId="{489A6BD2-1C47-407B-BE86-E22AEA0392BD}" srcId="{D92C359B-6893-4E40-AA52-90CA8A451906}" destId="{96D9559F-43BA-41C1-AD5F-DB510E1B485A}" srcOrd="0" destOrd="0" parTransId="{9F98DC83-E19A-4CEF-ACCF-86F887EA3302}" sibTransId="{4357A6C9-2D2F-472B-A14D-CC39345571CC}"/>
    <dgm:cxn modelId="{24C39439-7AED-4F92-94A2-F776AD74D12B}" srcId="{D189383A-EC3F-4979-B7D3-55E8C61A4C0F}" destId="{93DCC60D-8399-4249-92D9-4ACAEFF70106}" srcOrd="6" destOrd="0" parTransId="{78BA111C-FECE-4A15-9EE6-14290FC325B9}" sibTransId="{B7A2BC9A-26BC-47E4-91F3-9EF391584C0C}"/>
    <dgm:cxn modelId="{971CCD1D-C53C-49F0-AD11-A7A002E625A7}" type="presOf" srcId="{D319E7CB-CCE2-42F5-837C-3B8D302BE26D}" destId="{31B57EC3-C542-450A-A3D0-760E6628E8DE}" srcOrd="0" destOrd="0" presId="urn:microsoft.com/office/officeart/2005/8/layout/vList6"/>
    <dgm:cxn modelId="{B460CD84-A45F-4502-86EA-A131B6AD8B7E}" type="presOf" srcId="{96D9559F-43BA-41C1-AD5F-DB510E1B485A}" destId="{D68B5E0F-FAFF-4917-BBBA-1EB775B8F686}" srcOrd="0" destOrd="0" presId="urn:microsoft.com/office/officeart/2005/8/layout/vList6"/>
    <dgm:cxn modelId="{20267F6C-6C87-4AB9-907D-66670942EA2D}" srcId="{93DCC60D-8399-4249-92D9-4ACAEFF70106}" destId="{D98CC5E9-CDCD-4096-9BDD-312572912078}" srcOrd="0" destOrd="0" parTransId="{57467508-2835-4FE2-9B1B-DE0BE5B4725A}" sibTransId="{5640A803-BBBE-4C0A-9237-95FFA90E7733}"/>
    <dgm:cxn modelId="{F7B46107-A0D7-4B09-A90F-1D202FAFBD26}" type="presOf" srcId="{1188D84A-5228-4A6D-9441-49A231391113}" destId="{AE13826E-8F72-4959-933D-574CD04E57D1}" srcOrd="0" destOrd="0" presId="urn:microsoft.com/office/officeart/2005/8/layout/vList6"/>
    <dgm:cxn modelId="{003D8598-786E-4AFE-813C-079BF61F3E82}" srcId="{D189383A-EC3F-4979-B7D3-55E8C61A4C0F}" destId="{8F601849-03CD-4E50-AEBF-64FE660E64DE}" srcOrd="3" destOrd="0" parTransId="{2461514F-2A1C-4D10-8270-C832D8D4A21B}" sibTransId="{FD2E66E3-B67D-49A3-965B-01BCBB5786F5}"/>
    <dgm:cxn modelId="{85601F38-BE6C-467E-8014-86F4507ED877}" type="presOf" srcId="{D189383A-EC3F-4979-B7D3-55E8C61A4C0F}" destId="{5315B507-A0E4-4CFA-82DD-E74333850C1E}" srcOrd="0" destOrd="0" presId="urn:microsoft.com/office/officeart/2005/8/layout/vList6"/>
    <dgm:cxn modelId="{47ED0702-8456-4293-B5B6-538FB9E157A9}" type="presOf" srcId="{F7C1BC86-8804-4946-A576-63D4CC21551D}" destId="{5DF0C784-E243-43EE-B929-FEEB07283BAC}" srcOrd="0" destOrd="0" presId="urn:microsoft.com/office/officeart/2005/8/layout/vList6"/>
    <dgm:cxn modelId="{03F19C9B-DEB2-4484-B3D0-7D26DCD14643}" type="presOf" srcId="{ADEE6FDC-56C6-4DCA-A015-24245F9E3B2D}" destId="{98DE8485-7649-4257-A986-36E5B7BD5331}" srcOrd="0" destOrd="0" presId="urn:microsoft.com/office/officeart/2005/8/layout/vList6"/>
    <dgm:cxn modelId="{06355C68-FACB-4177-8227-BE3809E8E3F6}" type="presOf" srcId="{AA366478-712D-4FDE-B316-1B9F04056BE6}" destId="{94C3863B-B43D-4C75-96B6-94572CBFE20F}" srcOrd="0" destOrd="0" presId="urn:microsoft.com/office/officeart/2005/8/layout/vList6"/>
    <dgm:cxn modelId="{413469AF-6B04-4D01-B352-506B45994FC3}" type="presOf" srcId="{87E8F673-905C-43B5-BACC-43D132016FF9}" destId="{6AE4587C-DB11-4CCA-9FBD-A5C1DA9479C7}" srcOrd="0" destOrd="0" presId="urn:microsoft.com/office/officeart/2005/8/layout/vList6"/>
    <dgm:cxn modelId="{1DF819DE-95E0-4072-A1A7-9670F14E5568}" srcId="{43F00B0B-B283-4776-B417-27BDEEE3C6A6}" destId="{E3217AE7-8286-4762-918C-19E506F081A5}" srcOrd="0" destOrd="0" parTransId="{593BF1B3-0133-42A4-8D3D-4166AA701F90}" sibTransId="{F97D3EDC-9C48-4820-9DBC-3E6CF2598FF2}"/>
    <dgm:cxn modelId="{3B132CCB-98B5-483C-BD75-62CC484F7F46}" srcId="{D189383A-EC3F-4979-B7D3-55E8C61A4C0F}" destId="{F7C1BC86-8804-4946-A576-63D4CC21551D}" srcOrd="5" destOrd="0" parTransId="{02088802-107A-4341-814A-9003A5D915AF}" sibTransId="{E7457F09-CB0E-487F-9A2A-D3940D996CE8}"/>
    <dgm:cxn modelId="{219754A5-7CE2-41FE-B4DA-CF52B373B9F9}" srcId="{D319E7CB-CCE2-42F5-837C-3B8D302BE26D}" destId="{87E8F673-905C-43B5-BACC-43D132016FF9}" srcOrd="0" destOrd="0" parTransId="{1E9B6F01-1722-46F0-85D0-18F240EAC5DC}" sibTransId="{1F3EAFEC-47A6-48A7-A31A-8ABAEA3207B9}"/>
    <dgm:cxn modelId="{0DE5E02F-AEF9-49DC-BD45-EB829924061A}" type="presOf" srcId="{58721A2E-90D8-44F4-B94E-08DDAA77AF69}" destId="{3C13833C-5A68-417A-93C9-953F4BBE60EB}" srcOrd="0" destOrd="0" presId="urn:microsoft.com/office/officeart/2005/8/layout/vList6"/>
    <dgm:cxn modelId="{D247B994-6C93-43CC-9F0B-4A6FB33DEC80}" srcId="{D189383A-EC3F-4979-B7D3-55E8C61A4C0F}" destId="{AA366478-712D-4FDE-B316-1B9F04056BE6}" srcOrd="4" destOrd="0" parTransId="{BD5D210B-97C4-458F-8DF8-753FCD87E15C}" sibTransId="{5C7CB151-B777-463A-9452-522B4FAB2993}"/>
    <dgm:cxn modelId="{0535DDB2-2842-4748-A2B8-BF84EC8EC88F}" type="presOf" srcId="{E3217AE7-8286-4762-918C-19E506F081A5}" destId="{B410013F-313A-4224-8611-53F83CE67DA7}" srcOrd="0" destOrd="0" presId="urn:microsoft.com/office/officeart/2005/8/layout/vList6"/>
    <dgm:cxn modelId="{679F1932-25FF-4442-B96C-04292D3065A3}" type="presOf" srcId="{8F601849-03CD-4E50-AEBF-64FE660E64DE}" destId="{5FFDCF8B-5607-4C5F-9F83-CF1A04B58B3E}" srcOrd="0" destOrd="0" presId="urn:microsoft.com/office/officeart/2005/8/layout/vList6"/>
    <dgm:cxn modelId="{52D95A4A-09CC-4436-BA74-33BAE79E44B3}" srcId="{AA366478-712D-4FDE-B316-1B9F04056BE6}" destId="{ADEE6FDC-56C6-4DCA-A015-24245F9E3B2D}" srcOrd="0" destOrd="0" parTransId="{ED2EB8E0-D3D8-45D2-97ED-1CCBB8D6C5BC}" sibTransId="{C1819A02-42ED-4C7C-A5BD-1CEAB5B0D76B}"/>
    <dgm:cxn modelId="{2EFD8D93-AFDC-4A28-A1BF-07E02786BC8F}" srcId="{D189383A-EC3F-4979-B7D3-55E8C61A4C0F}" destId="{D92C359B-6893-4E40-AA52-90CA8A451906}" srcOrd="1" destOrd="0" parTransId="{44E20EB2-67DA-4B79-A8D7-E75424164B06}" sibTransId="{4F908839-69FD-4752-90BC-F61F985652B7}"/>
    <dgm:cxn modelId="{362072EC-44E9-4B71-BDAE-104B1EFC015B}" srcId="{D189383A-EC3F-4979-B7D3-55E8C61A4C0F}" destId="{43F00B0B-B283-4776-B417-27BDEEE3C6A6}" srcOrd="0" destOrd="0" parTransId="{D1FB6093-75AC-4824-918D-89D514F8E086}" sibTransId="{5EEBB495-C904-41DF-A476-F96491E77DB0}"/>
    <dgm:cxn modelId="{C21D5D81-63C4-4584-822D-77859482F3BC}" srcId="{D189383A-EC3F-4979-B7D3-55E8C61A4C0F}" destId="{D319E7CB-CCE2-42F5-837C-3B8D302BE26D}" srcOrd="2" destOrd="0" parTransId="{30860EB2-98A2-4300-A612-BC0CFDDCCF04}" sibTransId="{00C6FD3A-FAA1-4391-9E88-B4C4E6E514AC}"/>
    <dgm:cxn modelId="{D585A489-CBAC-451A-90FE-58069CDA7394}" type="presOf" srcId="{D92C359B-6893-4E40-AA52-90CA8A451906}" destId="{04BA33AC-40B1-4B78-9AAC-B063099022F8}" srcOrd="0" destOrd="0" presId="urn:microsoft.com/office/officeart/2005/8/layout/vList6"/>
    <dgm:cxn modelId="{56ACCA05-41B0-4715-943E-4122C0C3FA9C}" type="presOf" srcId="{D98CC5E9-CDCD-4096-9BDD-312572912078}" destId="{FC73A63A-3EDB-460F-8106-BBB334BE8BDB}" srcOrd="0" destOrd="0" presId="urn:microsoft.com/office/officeart/2005/8/layout/vList6"/>
    <dgm:cxn modelId="{8B086BA1-B9FE-4638-88AA-91224D3C99F4}" srcId="{F7C1BC86-8804-4946-A576-63D4CC21551D}" destId="{1188D84A-5228-4A6D-9441-49A231391113}" srcOrd="0" destOrd="0" parTransId="{9CA574AA-EAE6-405C-84AF-460F89EE85FD}" sibTransId="{FA0B25F7-3BAA-4208-915B-067639B5A1F7}"/>
    <dgm:cxn modelId="{3FB48798-E56A-4A13-82FE-2282F9F4B41D}" srcId="{8F601849-03CD-4E50-AEBF-64FE660E64DE}" destId="{58721A2E-90D8-44F4-B94E-08DDAA77AF69}" srcOrd="0" destOrd="0" parTransId="{626A6934-81ED-4D79-A4F2-F309F4D15924}" sibTransId="{20AB826E-2932-48F5-A71E-18168E0FBCC8}"/>
    <dgm:cxn modelId="{9183F573-041C-4940-98D4-6BD1F416860E}" type="presOf" srcId="{93DCC60D-8399-4249-92D9-4ACAEFF70106}" destId="{D74C943E-4555-4E5E-B220-E622DDECDD3F}" srcOrd="0" destOrd="0" presId="urn:microsoft.com/office/officeart/2005/8/layout/vList6"/>
    <dgm:cxn modelId="{013BC8F1-4577-4E35-8B88-694828B6E4FC}" type="presParOf" srcId="{5315B507-A0E4-4CFA-82DD-E74333850C1E}" destId="{45E507D9-6DB9-4DC6-89C3-8A9BAB5E175E}" srcOrd="0" destOrd="0" presId="urn:microsoft.com/office/officeart/2005/8/layout/vList6"/>
    <dgm:cxn modelId="{95540DB0-DE33-4989-AD04-91B838AC750F}" type="presParOf" srcId="{45E507D9-6DB9-4DC6-89C3-8A9BAB5E175E}" destId="{97DF1073-50C4-4BC6-AF6D-927139E4C2CC}" srcOrd="0" destOrd="0" presId="urn:microsoft.com/office/officeart/2005/8/layout/vList6"/>
    <dgm:cxn modelId="{2A1922BC-101A-41C2-9D05-C8583567C4C3}" type="presParOf" srcId="{45E507D9-6DB9-4DC6-89C3-8A9BAB5E175E}" destId="{B410013F-313A-4224-8611-53F83CE67DA7}" srcOrd="1" destOrd="0" presId="urn:microsoft.com/office/officeart/2005/8/layout/vList6"/>
    <dgm:cxn modelId="{845A6520-B848-4372-99F6-76D64E575D87}" type="presParOf" srcId="{5315B507-A0E4-4CFA-82DD-E74333850C1E}" destId="{6E58ACD1-3A5D-48B8-BE7C-4166BFEF5211}" srcOrd="1" destOrd="0" presId="urn:microsoft.com/office/officeart/2005/8/layout/vList6"/>
    <dgm:cxn modelId="{6377AC22-B9D7-4A7D-9924-203A0357FBB0}" type="presParOf" srcId="{5315B507-A0E4-4CFA-82DD-E74333850C1E}" destId="{33E2984A-882F-4C69-8FD6-6357D605D92C}" srcOrd="2" destOrd="0" presId="urn:microsoft.com/office/officeart/2005/8/layout/vList6"/>
    <dgm:cxn modelId="{C3F2797C-7E30-425C-A6CF-3D24D7F4A395}" type="presParOf" srcId="{33E2984A-882F-4C69-8FD6-6357D605D92C}" destId="{04BA33AC-40B1-4B78-9AAC-B063099022F8}" srcOrd="0" destOrd="0" presId="urn:microsoft.com/office/officeart/2005/8/layout/vList6"/>
    <dgm:cxn modelId="{2573BBA8-6E44-4040-B404-BC537D49D75E}" type="presParOf" srcId="{33E2984A-882F-4C69-8FD6-6357D605D92C}" destId="{D68B5E0F-FAFF-4917-BBBA-1EB775B8F686}" srcOrd="1" destOrd="0" presId="urn:microsoft.com/office/officeart/2005/8/layout/vList6"/>
    <dgm:cxn modelId="{0246F1A8-3A6F-4500-AEDD-E8FA48FE1AD0}" type="presParOf" srcId="{5315B507-A0E4-4CFA-82DD-E74333850C1E}" destId="{291A221C-41F5-4759-823F-CDD6B3A3E83F}" srcOrd="3" destOrd="0" presId="urn:microsoft.com/office/officeart/2005/8/layout/vList6"/>
    <dgm:cxn modelId="{46868A3C-EA05-4B61-9FC2-16814020D24A}" type="presParOf" srcId="{5315B507-A0E4-4CFA-82DD-E74333850C1E}" destId="{26A9BC03-6654-4D00-9105-D3B320E3C3E0}" srcOrd="4" destOrd="0" presId="urn:microsoft.com/office/officeart/2005/8/layout/vList6"/>
    <dgm:cxn modelId="{48FBF093-7912-4EFE-A2FB-A4CADD368F0B}" type="presParOf" srcId="{26A9BC03-6654-4D00-9105-D3B320E3C3E0}" destId="{31B57EC3-C542-450A-A3D0-760E6628E8DE}" srcOrd="0" destOrd="0" presId="urn:microsoft.com/office/officeart/2005/8/layout/vList6"/>
    <dgm:cxn modelId="{B8D12EA0-8406-4699-9DA1-12EC0ABDD1D8}" type="presParOf" srcId="{26A9BC03-6654-4D00-9105-D3B320E3C3E0}" destId="{6AE4587C-DB11-4CCA-9FBD-A5C1DA9479C7}" srcOrd="1" destOrd="0" presId="urn:microsoft.com/office/officeart/2005/8/layout/vList6"/>
    <dgm:cxn modelId="{5CCEB90C-C6B8-4B42-BCB1-0E5ACEF2F3DE}" type="presParOf" srcId="{5315B507-A0E4-4CFA-82DD-E74333850C1E}" destId="{413973E0-F15E-484E-8004-293B08E8B05C}" srcOrd="5" destOrd="0" presId="urn:microsoft.com/office/officeart/2005/8/layout/vList6"/>
    <dgm:cxn modelId="{35FD4D01-FE1E-4DEE-BCF2-83E2DCE74B02}" type="presParOf" srcId="{5315B507-A0E4-4CFA-82DD-E74333850C1E}" destId="{DDFC3D3F-EEF1-4411-993F-89003C70FC03}" srcOrd="6" destOrd="0" presId="urn:microsoft.com/office/officeart/2005/8/layout/vList6"/>
    <dgm:cxn modelId="{E20475AA-32F8-4AF5-B2C2-574B0442BA48}" type="presParOf" srcId="{DDFC3D3F-EEF1-4411-993F-89003C70FC03}" destId="{5FFDCF8B-5607-4C5F-9F83-CF1A04B58B3E}" srcOrd="0" destOrd="0" presId="urn:microsoft.com/office/officeart/2005/8/layout/vList6"/>
    <dgm:cxn modelId="{CBDD2370-C3AE-4112-AB83-F48FE1CC9493}" type="presParOf" srcId="{DDFC3D3F-EEF1-4411-993F-89003C70FC03}" destId="{3C13833C-5A68-417A-93C9-953F4BBE60EB}" srcOrd="1" destOrd="0" presId="urn:microsoft.com/office/officeart/2005/8/layout/vList6"/>
    <dgm:cxn modelId="{54AB8168-C414-4AC8-AF73-509660BFBD4A}" type="presParOf" srcId="{5315B507-A0E4-4CFA-82DD-E74333850C1E}" destId="{325A041D-F460-4659-8D2F-ADF3BDC94C75}" srcOrd="7" destOrd="0" presId="urn:microsoft.com/office/officeart/2005/8/layout/vList6"/>
    <dgm:cxn modelId="{0B64D5F7-768A-44E2-91AC-58EA5303DC4C}" type="presParOf" srcId="{5315B507-A0E4-4CFA-82DD-E74333850C1E}" destId="{588680FF-6A7E-4E02-AE6E-390128577EDA}" srcOrd="8" destOrd="0" presId="urn:microsoft.com/office/officeart/2005/8/layout/vList6"/>
    <dgm:cxn modelId="{58BD1497-D49F-41A4-87AC-5C099B009A2D}" type="presParOf" srcId="{588680FF-6A7E-4E02-AE6E-390128577EDA}" destId="{94C3863B-B43D-4C75-96B6-94572CBFE20F}" srcOrd="0" destOrd="0" presId="urn:microsoft.com/office/officeart/2005/8/layout/vList6"/>
    <dgm:cxn modelId="{CC3B30BA-9F19-4824-90D0-DFECA84E1A01}" type="presParOf" srcId="{588680FF-6A7E-4E02-AE6E-390128577EDA}" destId="{98DE8485-7649-4257-A986-36E5B7BD5331}" srcOrd="1" destOrd="0" presId="urn:microsoft.com/office/officeart/2005/8/layout/vList6"/>
    <dgm:cxn modelId="{EF769DE6-B1A1-44D7-8665-E4119C40F35D}" type="presParOf" srcId="{5315B507-A0E4-4CFA-82DD-E74333850C1E}" destId="{BD71B161-57AC-4875-A635-5EF13613A40F}" srcOrd="9" destOrd="0" presId="urn:microsoft.com/office/officeart/2005/8/layout/vList6"/>
    <dgm:cxn modelId="{B8671C46-3416-489C-AAB7-7A942275F029}" type="presParOf" srcId="{5315B507-A0E4-4CFA-82DD-E74333850C1E}" destId="{93DC74A3-DD38-4BAF-8089-060BA02CA995}" srcOrd="10" destOrd="0" presId="urn:microsoft.com/office/officeart/2005/8/layout/vList6"/>
    <dgm:cxn modelId="{3E4F291E-F7AC-40DC-B9AE-BBCE9C56ACEE}" type="presParOf" srcId="{93DC74A3-DD38-4BAF-8089-060BA02CA995}" destId="{5DF0C784-E243-43EE-B929-FEEB07283BAC}" srcOrd="0" destOrd="0" presId="urn:microsoft.com/office/officeart/2005/8/layout/vList6"/>
    <dgm:cxn modelId="{FE0ABD73-AD02-4B04-BCB1-633FEBB03A1C}" type="presParOf" srcId="{93DC74A3-DD38-4BAF-8089-060BA02CA995}" destId="{AE13826E-8F72-4959-933D-574CD04E57D1}" srcOrd="1" destOrd="0" presId="urn:microsoft.com/office/officeart/2005/8/layout/vList6"/>
    <dgm:cxn modelId="{334DA2B6-6464-42D2-927C-AFBA1B89EE0D}" type="presParOf" srcId="{5315B507-A0E4-4CFA-82DD-E74333850C1E}" destId="{A314A72F-8C29-49CD-B883-7C6FB4128FBE}" srcOrd="11" destOrd="0" presId="urn:microsoft.com/office/officeart/2005/8/layout/vList6"/>
    <dgm:cxn modelId="{0A6F68EE-BA6D-417C-816D-CE027770BAFF}" type="presParOf" srcId="{5315B507-A0E4-4CFA-82DD-E74333850C1E}" destId="{959B0175-4A9E-46C8-BDE1-E9C6F407EBB6}" srcOrd="12" destOrd="0" presId="urn:microsoft.com/office/officeart/2005/8/layout/vList6"/>
    <dgm:cxn modelId="{0E35ADBA-A201-4CF3-8E76-9B9255264A67}" type="presParOf" srcId="{959B0175-4A9E-46C8-BDE1-E9C6F407EBB6}" destId="{D74C943E-4555-4E5E-B220-E622DDECDD3F}" srcOrd="0" destOrd="0" presId="urn:microsoft.com/office/officeart/2005/8/layout/vList6"/>
    <dgm:cxn modelId="{A834BA66-91C6-42A7-A2D4-BC26B13B523F}" type="presParOf" srcId="{959B0175-4A9E-46C8-BDE1-E9C6F407EBB6}" destId="{FC73A63A-3EDB-460F-8106-BBB334BE8BD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0013F-313A-4224-8611-53F83CE67DA7}">
      <dsp:nvSpPr>
        <dsp:cNvPr id="0" name=""/>
        <dsp:cNvSpPr/>
      </dsp:nvSpPr>
      <dsp:spPr>
        <a:xfrm>
          <a:off x="3239606" y="3933"/>
          <a:ext cx="5570002" cy="587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900" kern="1200" dirty="0" smtClean="0">
              <a:solidFill>
                <a:srgbClr val="004785"/>
              </a:solidFill>
              <a:latin typeface="LindeDaxOffice" panose="020B0500000000020000" pitchFamily="34" charset="0"/>
            </a:rPr>
            <a:t>Pubblicazione Direttiva DAFI</a:t>
          </a:r>
          <a:endParaRPr lang="it-IT" sz="1900" kern="1200" dirty="0">
            <a:solidFill>
              <a:srgbClr val="004785"/>
            </a:solidFill>
            <a:latin typeface="LindeDaxOffice" panose="020B0500000000020000" pitchFamily="34" charset="0"/>
          </a:endParaRPr>
        </a:p>
      </dsp:txBody>
      <dsp:txXfrm>
        <a:off x="3239606" y="77404"/>
        <a:ext cx="5349590" cy="440823"/>
      </dsp:txXfrm>
    </dsp:sp>
    <dsp:sp modelId="{97DF1073-50C4-4BC6-AF6D-927139E4C2CC}">
      <dsp:nvSpPr>
        <dsp:cNvPr id="0" name=""/>
        <dsp:cNvSpPr/>
      </dsp:nvSpPr>
      <dsp:spPr>
        <a:xfrm>
          <a:off x="473728" y="3933"/>
          <a:ext cx="2765877" cy="58776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>
              <a:latin typeface="LindeDaxOffice" panose="020B0500000000020000" pitchFamily="34" charset="0"/>
            </a:rPr>
            <a:t>28 Ottobre ‘14</a:t>
          </a:r>
          <a:endParaRPr lang="it-IT" sz="2700" kern="1200" dirty="0">
            <a:latin typeface="LindeDaxOffice" panose="020B0500000000020000" pitchFamily="34" charset="0"/>
          </a:endParaRPr>
        </a:p>
      </dsp:txBody>
      <dsp:txXfrm>
        <a:off x="502420" y="32625"/>
        <a:ext cx="2708493" cy="530381"/>
      </dsp:txXfrm>
    </dsp:sp>
    <dsp:sp modelId="{D68B5E0F-FAFF-4917-BBBA-1EB775B8F686}">
      <dsp:nvSpPr>
        <dsp:cNvPr id="0" name=""/>
        <dsp:cNvSpPr/>
      </dsp:nvSpPr>
      <dsp:spPr>
        <a:xfrm>
          <a:off x="3239606" y="650474"/>
          <a:ext cx="5570002" cy="587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900" kern="1200" dirty="0" smtClean="0">
              <a:solidFill>
                <a:srgbClr val="004785"/>
              </a:solidFill>
              <a:latin typeface="LindeDaxOffice" panose="020B0500000000020000" pitchFamily="34" charset="0"/>
            </a:rPr>
            <a:t>Impegno di H2IT per definizione Piano mobilità H2</a:t>
          </a:r>
          <a:endParaRPr lang="it-IT" sz="1900" kern="1200" dirty="0">
            <a:solidFill>
              <a:srgbClr val="004785"/>
            </a:solidFill>
            <a:latin typeface="LindeDaxOffice" panose="020B0500000000020000" pitchFamily="34" charset="0"/>
          </a:endParaRPr>
        </a:p>
      </dsp:txBody>
      <dsp:txXfrm>
        <a:off x="3239606" y="723945"/>
        <a:ext cx="5349590" cy="440823"/>
      </dsp:txXfrm>
    </dsp:sp>
    <dsp:sp modelId="{04BA33AC-40B1-4B78-9AAC-B063099022F8}">
      <dsp:nvSpPr>
        <dsp:cNvPr id="0" name=""/>
        <dsp:cNvSpPr/>
      </dsp:nvSpPr>
      <dsp:spPr>
        <a:xfrm>
          <a:off x="473728" y="650474"/>
          <a:ext cx="2765877" cy="58776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>
              <a:latin typeface="LindeDaxOffice" panose="020B0500000000020000" pitchFamily="34" charset="0"/>
            </a:rPr>
            <a:t>15 Aprile ‘15</a:t>
          </a:r>
          <a:endParaRPr lang="it-IT" sz="2700" kern="1200" dirty="0">
            <a:latin typeface="LindeDaxOffice" panose="020B0500000000020000" pitchFamily="34" charset="0"/>
          </a:endParaRPr>
        </a:p>
      </dsp:txBody>
      <dsp:txXfrm>
        <a:off x="502420" y="679166"/>
        <a:ext cx="2708493" cy="530381"/>
      </dsp:txXfrm>
    </dsp:sp>
    <dsp:sp modelId="{6AE4587C-DB11-4CCA-9FBD-A5C1DA9479C7}">
      <dsp:nvSpPr>
        <dsp:cNvPr id="0" name=""/>
        <dsp:cNvSpPr/>
      </dsp:nvSpPr>
      <dsp:spPr>
        <a:xfrm>
          <a:off x="3239606" y="1297016"/>
          <a:ext cx="5570002" cy="587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900" kern="1200" dirty="0" smtClean="0">
              <a:solidFill>
                <a:srgbClr val="004785"/>
              </a:solidFill>
              <a:latin typeface="LindeDaxOffice" panose="020B0500000000020000" pitchFamily="34" charset="0"/>
            </a:rPr>
            <a:t>Nascita Mobilità Idrogeno Italia</a:t>
          </a:r>
          <a:endParaRPr lang="it-IT" sz="1900" kern="1200" dirty="0">
            <a:solidFill>
              <a:srgbClr val="004785"/>
            </a:solidFill>
            <a:latin typeface="LindeDaxOffice" panose="020B0500000000020000" pitchFamily="34" charset="0"/>
          </a:endParaRPr>
        </a:p>
      </dsp:txBody>
      <dsp:txXfrm>
        <a:off x="3239606" y="1370487"/>
        <a:ext cx="5349590" cy="440823"/>
      </dsp:txXfrm>
    </dsp:sp>
    <dsp:sp modelId="{31B57EC3-C542-450A-A3D0-760E6628E8DE}">
      <dsp:nvSpPr>
        <dsp:cNvPr id="0" name=""/>
        <dsp:cNvSpPr/>
      </dsp:nvSpPr>
      <dsp:spPr>
        <a:xfrm>
          <a:off x="473728" y="1297016"/>
          <a:ext cx="2765877" cy="58776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>
              <a:latin typeface="LindeDaxOffice" panose="020B0500000000020000" pitchFamily="34" charset="0"/>
            </a:rPr>
            <a:t>23 Luglio ‘15</a:t>
          </a:r>
        </a:p>
      </dsp:txBody>
      <dsp:txXfrm>
        <a:off x="502420" y="1325708"/>
        <a:ext cx="2708493" cy="530381"/>
      </dsp:txXfrm>
    </dsp:sp>
    <dsp:sp modelId="{3C13833C-5A68-417A-93C9-953F4BBE60EB}">
      <dsp:nvSpPr>
        <dsp:cNvPr id="0" name=""/>
        <dsp:cNvSpPr/>
      </dsp:nvSpPr>
      <dsp:spPr>
        <a:xfrm>
          <a:off x="3239606" y="1943558"/>
          <a:ext cx="5570002" cy="587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900" kern="1200" dirty="0" smtClean="0">
              <a:solidFill>
                <a:srgbClr val="004785"/>
              </a:solidFill>
              <a:latin typeface="LindeDaxOffice" panose="020B0500000000020000" pitchFamily="34" charset="0"/>
            </a:rPr>
            <a:t>Incarico ufficiale dal MISE per Piano mobilità H2</a:t>
          </a:r>
          <a:endParaRPr lang="it-IT" sz="1900" kern="1200" dirty="0">
            <a:solidFill>
              <a:srgbClr val="004785"/>
            </a:solidFill>
            <a:latin typeface="LindeDaxOffice" panose="020B0500000000020000" pitchFamily="34" charset="0"/>
          </a:endParaRPr>
        </a:p>
      </dsp:txBody>
      <dsp:txXfrm>
        <a:off x="3239606" y="2017029"/>
        <a:ext cx="5349590" cy="440823"/>
      </dsp:txXfrm>
    </dsp:sp>
    <dsp:sp modelId="{5FFDCF8B-5607-4C5F-9F83-CF1A04B58B3E}">
      <dsp:nvSpPr>
        <dsp:cNvPr id="0" name=""/>
        <dsp:cNvSpPr/>
      </dsp:nvSpPr>
      <dsp:spPr>
        <a:xfrm>
          <a:off x="473728" y="1943558"/>
          <a:ext cx="2765877" cy="58776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>
              <a:latin typeface="LindeDaxOffice" panose="020B0500000000020000" pitchFamily="34" charset="0"/>
            </a:rPr>
            <a:t>7 Ottobre‘15</a:t>
          </a:r>
          <a:endParaRPr lang="it-IT" sz="2700" kern="1200" dirty="0">
            <a:latin typeface="LindeDaxOffice" panose="020B0500000000020000" pitchFamily="34" charset="0"/>
          </a:endParaRPr>
        </a:p>
      </dsp:txBody>
      <dsp:txXfrm>
        <a:off x="502420" y="1972250"/>
        <a:ext cx="2708493" cy="530381"/>
      </dsp:txXfrm>
    </dsp:sp>
    <dsp:sp modelId="{98DE8485-7649-4257-A986-36E5B7BD5331}">
      <dsp:nvSpPr>
        <dsp:cNvPr id="0" name=""/>
        <dsp:cNvSpPr/>
      </dsp:nvSpPr>
      <dsp:spPr>
        <a:xfrm>
          <a:off x="3239606" y="2590100"/>
          <a:ext cx="5570002" cy="587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900" kern="1200" dirty="0" smtClean="0">
              <a:solidFill>
                <a:srgbClr val="004785"/>
              </a:solidFill>
              <a:latin typeface="LindeDaxOffice" panose="020B0500000000020000" pitchFamily="34" charset="0"/>
            </a:rPr>
            <a:t>Prima bozza Piano Mobilità Idrogeno al MISE</a:t>
          </a:r>
          <a:endParaRPr lang="it-IT" sz="1900" kern="1200" dirty="0">
            <a:solidFill>
              <a:srgbClr val="004785"/>
            </a:solidFill>
            <a:latin typeface="LindeDaxOffice" panose="020B0500000000020000" pitchFamily="34" charset="0"/>
          </a:endParaRPr>
        </a:p>
      </dsp:txBody>
      <dsp:txXfrm>
        <a:off x="3239606" y="2663571"/>
        <a:ext cx="5349590" cy="440823"/>
      </dsp:txXfrm>
    </dsp:sp>
    <dsp:sp modelId="{94C3863B-B43D-4C75-96B6-94572CBFE20F}">
      <dsp:nvSpPr>
        <dsp:cNvPr id="0" name=""/>
        <dsp:cNvSpPr/>
      </dsp:nvSpPr>
      <dsp:spPr>
        <a:xfrm>
          <a:off x="473728" y="2590100"/>
          <a:ext cx="2765877" cy="58776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>
              <a:latin typeface="LindeDaxOffice" panose="020B0500000000020000" pitchFamily="34" charset="0"/>
            </a:rPr>
            <a:t>18 Gennaio ‘16</a:t>
          </a:r>
          <a:endParaRPr lang="it-IT" sz="2700" kern="1200" dirty="0">
            <a:latin typeface="LindeDaxOffice" panose="020B0500000000020000" pitchFamily="34" charset="0"/>
          </a:endParaRPr>
        </a:p>
      </dsp:txBody>
      <dsp:txXfrm>
        <a:off x="502420" y="2618792"/>
        <a:ext cx="2708493" cy="530381"/>
      </dsp:txXfrm>
    </dsp:sp>
    <dsp:sp modelId="{AE13826E-8F72-4959-933D-574CD04E57D1}">
      <dsp:nvSpPr>
        <dsp:cNvPr id="0" name=""/>
        <dsp:cNvSpPr/>
      </dsp:nvSpPr>
      <dsp:spPr>
        <a:xfrm>
          <a:off x="3239606" y="3236641"/>
          <a:ext cx="5570002" cy="587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900" kern="1200" dirty="0" smtClean="0">
              <a:solidFill>
                <a:srgbClr val="004785"/>
              </a:solidFill>
              <a:latin typeface="LindeDaxOffice" panose="020B0500000000020000" pitchFamily="34" charset="0"/>
            </a:rPr>
            <a:t>Approvazione Governo – in carico a Presidenza </a:t>
          </a:r>
          <a:r>
            <a:rPr lang="it-IT" sz="1900" kern="1200" dirty="0" err="1" smtClean="0">
              <a:solidFill>
                <a:srgbClr val="004785"/>
              </a:solidFill>
              <a:latin typeface="LindeDaxOffice" panose="020B0500000000020000" pitchFamily="34" charset="0"/>
            </a:rPr>
            <a:t>CdM</a:t>
          </a:r>
          <a:endParaRPr lang="it-IT" sz="1900" kern="1200" dirty="0">
            <a:solidFill>
              <a:srgbClr val="004785"/>
            </a:solidFill>
            <a:latin typeface="LindeDaxOffice" panose="020B0500000000020000" pitchFamily="34" charset="0"/>
          </a:endParaRPr>
        </a:p>
      </dsp:txBody>
      <dsp:txXfrm>
        <a:off x="3239606" y="3310112"/>
        <a:ext cx="5349590" cy="440823"/>
      </dsp:txXfrm>
    </dsp:sp>
    <dsp:sp modelId="{5DF0C784-E243-43EE-B929-FEEB07283BAC}">
      <dsp:nvSpPr>
        <dsp:cNvPr id="0" name=""/>
        <dsp:cNvSpPr/>
      </dsp:nvSpPr>
      <dsp:spPr>
        <a:xfrm>
          <a:off x="473728" y="3236641"/>
          <a:ext cx="2765877" cy="58776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>
              <a:latin typeface="LindeDaxOffice" panose="020B0500000000020000" pitchFamily="34" charset="0"/>
            </a:rPr>
            <a:t>In corso</a:t>
          </a:r>
          <a:endParaRPr lang="it-IT" sz="2700" kern="1200" dirty="0">
            <a:latin typeface="LindeDaxOffice" panose="020B0500000000020000" pitchFamily="34" charset="0"/>
          </a:endParaRPr>
        </a:p>
      </dsp:txBody>
      <dsp:txXfrm>
        <a:off x="502420" y="3265333"/>
        <a:ext cx="2708493" cy="530381"/>
      </dsp:txXfrm>
    </dsp:sp>
    <dsp:sp modelId="{FC73A63A-3EDB-460F-8106-BBB334BE8BDB}">
      <dsp:nvSpPr>
        <dsp:cNvPr id="0" name=""/>
        <dsp:cNvSpPr/>
      </dsp:nvSpPr>
      <dsp:spPr>
        <a:xfrm>
          <a:off x="3219387" y="3883183"/>
          <a:ext cx="5570002" cy="587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900" kern="1200" dirty="0" smtClean="0">
              <a:solidFill>
                <a:srgbClr val="004785"/>
              </a:solidFill>
              <a:latin typeface="LindeDaxOffice" panose="020B0500000000020000" pitchFamily="34" charset="0"/>
            </a:rPr>
            <a:t>Termine DAFI per presentazione Piani mobilità</a:t>
          </a:r>
          <a:endParaRPr lang="it-IT" sz="1900" kern="1200" dirty="0">
            <a:solidFill>
              <a:srgbClr val="004785"/>
            </a:solidFill>
            <a:latin typeface="LindeDaxOffice" panose="020B0500000000020000" pitchFamily="34" charset="0"/>
          </a:endParaRPr>
        </a:p>
      </dsp:txBody>
      <dsp:txXfrm>
        <a:off x="3219387" y="3956654"/>
        <a:ext cx="5349590" cy="440823"/>
      </dsp:txXfrm>
    </dsp:sp>
    <dsp:sp modelId="{D74C943E-4555-4E5E-B220-E622DDECDD3F}">
      <dsp:nvSpPr>
        <dsp:cNvPr id="0" name=""/>
        <dsp:cNvSpPr/>
      </dsp:nvSpPr>
      <dsp:spPr>
        <a:xfrm>
          <a:off x="493947" y="3883183"/>
          <a:ext cx="2725439" cy="58776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>
              <a:latin typeface="LindeDaxOffice" panose="020B0500000000020000" pitchFamily="34" charset="0"/>
            </a:rPr>
            <a:t>18 Novembre’ 16</a:t>
          </a:r>
          <a:endParaRPr lang="it-IT" sz="2700" kern="1200" dirty="0">
            <a:latin typeface="LindeDaxOffice" panose="020B0500000000020000" pitchFamily="34" charset="0"/>
          </a:endParaRPr>
        </a:p>
      </dsp:txBody>
      <dsp:txXfrm>
        <a:off x="522639" y="3911875"/>
        <a:ext cx="2668055" cy="530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D8762-E5E3-476E-9C32-91665D8A139E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68B64-AF69-4405-9E54-0EB3527460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91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68B64-AF69-4405-9E54-0EB35274603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476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68B64-AF69-4405-9E54-0EB35274603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28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93738"/>
            <a:ext cx="7772400" cy="1470025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064"/>
            <a:ext cx="9144000" cy="2560320"/>
          </a:xfrm>
          <a:prstGeom prst="rect">
            <a:avLst/>
          </a:prstGeom>
        </p:spPr>
      </p:pic>
      <p:pic>
        <p:nvPicPr>
          <p:cNvPr id="10" name="Picture 9" descr="LG_Modul1_RGB_74mm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44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28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1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14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8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2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44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29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70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Picture 9" descr="LG_Modul1_RGB_74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99" y="298584"/>
            <a:ext cx="2232373" cy="1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27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4D8D6-5CFC-4629-884F-50098F1BF5E4}" type="datetimeFigureOut">
              <a:rPr lang="it-IT" smtClean="0"/>
              <a:t>14/09/2016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60F82-AF0C-48EE-A088-A8B166108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02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18" Type="http://schemas.openxmlformats.org/officeDocument/2006/relationships/image" Target="../media/image31.jp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jpe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" Type="http://schemas.openxmlformats.org/officeDocument/2006/relationships/image" Target="../media/image15.png"/><Relationship Id="rId16" Type="http://schemas.openxmlformats.org/officeDocument/2006/relationships/image" Target="../media/image29.jp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jp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19" Type="http://schemas.openxmlformats.org/officeDocument/2006/relationships/image" Target="../media/image32.emf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ol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7937" y="-47748"/>
            <a:ext cx="9159874" cy="6953497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6299200" y="5349875"/>
                </a:moveTo>
                <a:lnTo>
                  <a:pt x="6299200" y="6680200"/>
                </a:lnTo>
                <a:lnTo>
                  <a:pt x="8964613" y="6680200"/>
                </a:lnTo>
                <a:lnTo>
                  <a:pt x="8964613" y="5349875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93739"/>
            <a:ext cx="7772400" cy="835261"/>
          </a:xfrm>
        </p:spPr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Linde </a:t>
            </a:r>
            <a:r>
              <a:rPr lang="it-IT" dirty="0" err="1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Hydrogen</a:t>
            </a:r>
            <a:r>
              <a:rPr lang="it-IT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 Solutions.</a:t>
            </a:r>
            <a:endParaRPr lang="it-IT" dirty="0">
              <a:solidFill>
                <a:schemeClr val="accent2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1560" y="2780928"/>
            <a:ext cx="7992888" cy="720080"/>
          </a:xfrm>
        </p:spPr>
        <p:txBody>
          <a:bodyPr>
            <a:noAutofit/>
          </a:bodyPr>
          <a:lstStyle/>
          <a:p>
            <a:endParaRPr lang="it-IT" sz="3600" dirty="0" smtClean="0">
              <a:solidFill>
                <a:srgbClr val="3399FF"/>
              </a:solidFill>
              <a:latin typeface="LindeDaxPowerPoint L" panose="020B0500000000020000" pitchFamily="34" charset="0"/>
              <a:ea typeface="+mj-ea"/>
              <a:cs typeface="+mj-cs"/>
            </a:endParaRPr>
          </a:p>
          <a:p>
            <a:endParaRPr lang="it-IT" sz="900" dirty="0">
              <a:solidFill>
                <a:schemeClr val="accent2"/>
              </a:solidFill>
              <a:latin typeface="LindeDaxPowerPoint L" panose="020B0500000000020000" pitchFamily="34" charset="0"/>
              <a:ea typeface="+mj-ea"/>
              <a:cs typeface="+mj-cs"/>
            </a:endParaRPr>
          </a:p>
          <a:p>
            <a:r>
              <a:rPr lang="it-IT" sz="3600" dirty="0" smtClean="0">
                <a:solidFill>
                  <a:schemeClr val="accent2"/>
                </a:solidFill>
                <a:latin typeface="LindeDaxPowerPoint L" panose="020B0500000000020000" pitchFamily="34" charset="0"/>
                <a:ea typeface="+mj-ea"/>
                <a:cs typeface="+mj-cs"/>
              </a:rPr>
              <a:t>Un </a:t>
            </a:r>
            <a:r>
              <a:rPr lang="it-IT" sz="3600" dirty="0">
                <a:solidFill>
                  <a:schemeClr val="accent2"/>
                </a:solidFill>
                <a:latin typeface="LindeDaxPowerPoint L" panose="020B0500000000020000" pitchFamily="34" charset="0"/>
                <a:ea typeface="+mj-ea"/>
                <a:cs typeface="+mj-cs"/>
              </a:rPr>
              <a:t>futuro a zero emissioni.</a:t>
            </a:r>
          </a:p>
        </p:txBody>
      </p:sp>
      <p:pic>
        <p:nvPicPr>
          <p:cNvPr id="5" name="Picture 9" descr="LG_Modul1_RGB_74m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73216"/>
            <a:ext cx="274120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ttotitolo 2"/>
          <p:cNvSpPr txBox="1">
            <a:spLocks/>
          </p:cNvSpPr>
          <p:nvPr/>
        </p:nvSpPr>
        <p:spPr>
          <a:xfrm>
            <a:off x="179512" y="5085184"/>
            <a:ext cx="525658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600" dirty="0" smtClean="0">
              <a:solidFill>
                <a:srgbClr val="3399FF"/>
              </a:solidFill>
              <a:latin typeface="LindeDaxPowerPoint L" panose="020B0500000000020000" pitchFamily="34" charset="0"/>
              <a:ea typeface="+mj-ea"/>
              <a:cs typeface="+mj-cs"/>
            </a:endParaRPr>
          </a:p>
          <a:p>
            <a:endParaRPr lang="it-IT" sz="1600" dirty="0" smtClean="0">
              <a:solidFill>
                <a:schemeClr val="accent4"/>
              </a:solidFill>
              <a:latin typeface="LindeDaxPowerPoint L" panose="020B0500000000020000" pitchFamily="34" charset="0"/>
              <a:ea typeface="+mj-ea"/>
              <a:cs typeface="+mj-cs"/>
            </a:endParaRP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  <a:ea typeface="+mj-ea"/>
                <a:cs typeface="+mj-cs"/>
              </a:rPr>
              <a:t>Alessio </a:t>
            </a:r>
            <a:r>
              <a:rPr lang="it-IT" sz="1800" dirty="0" err="1" smtClean="0">
                <a:solidFill>
                  <a:schemeClr val="accent2"/>
                </a:solidFill>
                <a:latin typeface="LindeDaxPowerPoint L" panose="020B0500000000020000" pitchFamily="34" charset="0"/>
                <a:ea typeface="+mj-ea"/>
                <a:cs typeface="+mj-cs"/>
              </a:rPr>
              <a:t>Cogliati</a:t>
            </a:r>
            <a:endParaRPr lang="it-IT" sz="1800" dirty="0" smtClean="0">
              <a:solidFill>
                <a:schemeClr val="accent2"/>
              </a:solidFill>
              <a:latin typeface="LindeDaxPowerPoint L" panose="020B0500000000020000" pitchFamily="34" charset="0"/>
              <a:ea typeface="+mj-ea"/>
              <a:cs typeface="+mj-cs"/>
            </a:endParaRP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  <a:ea typeface="+mj-ea"/>
                <a:cs typeface="+mj-cs"/>
              </a:rPr>
              <a:t>Responsabile sviluppo applicazioni </a:t>
            </a:r>
            <a:r>
              <a:rPr lang="it-IT" sz="1800" dirty="0" err="1" smtClean="0">
                <a:solidFill>
                  <a:schemeClr val="accent2"/>
                </a:solidFill>
                <a:latin typeface="LindeDaxPowerPoint L" panose="020B0500000000020000" pitchFamily="34" charset="0"/>
                <a:ea typeface="+mj-ea"/>
                <a:cs typeface="+mj-cs"/>
              </a:rPr>
              <a:t>Chemistry&amp;Energy</a:t>
            </a:r>
            <a:endParaRPr lang="it-IT" sz="1800" dirty="0" smtClean="0">
              <a:solidFill>
                <a:schemeClr val="accent2"/>
              </a:solidFill>
              <a:latin typeface="LindeDaxPowerPoint L" panose="020B0500000000020000" pitchFamily="34" charset="0"/>
              <a:ea typeface="+mj-ea"/>
              <a:cs typeface="+mj-cs"/>
            </a:endParaRP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  <a:ea typeface="+mj-ea"/>
                <a:cs typeface="+mj-cs"/>
              </a:rPr>
              <a:t>Linde Gas Italia</a:t>
            </a:r>
            <a:endParaRPr lang="it-IT" sz="1800" dirty="0">
              <a:solidFill>
                <a:schemeClr val="accent2"/>
              </a:solidFill>
              <a:latin typeface="LindeDaxPowerPoint L" panose="020B0500000000020000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11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521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Incremento di 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fonti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rinnovabili.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208737" cy="512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6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30375"/>
            <a:ext cx="9144000" cy="1670433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Sfide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ambientali e mobilità sostenibile.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8" name="Segnaposto testo 2"/>
          <p:cNvSpPr txBox="1">
            <a:spLocks/>
          </p:cNvSpPr>
          <p:nvPr/>
        </p:nvSpPr>
        <p:spPr>
          <a:xfrm>
            <a:off x="2763917" y="1559404"/>
            <a:ext cx="6315740" cy="3230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buFont typeface="Wingdings" pitchFamily="2" charset="2"/>
              <a:buChar char="Ø"/>
            </a:pPr>
            <a:r>
              <a:rPr lang="it-IT" sz="1800" smtClean="0">
                <a:solidFill>
                  <a:srgbClr val="004785"/>
                </a:solidFill>
                <a:latin typeface="LindeDaxOffice" panose="020B0500000000020000" pitchFamily="34" charset="0"/>
              </a:rPr>
              <a:t>DIRETTIVA 2014/94/UE (DAFI) per la </a:t>
            </a:r>
            <a:r>
              <a:rPr lang="it-IT" sz="1800" b="1" smtClean="0">
                <a:solidFill>
                  <a:srgbClr val="004785"/>
                </a:solidFill>
                <a:latin typeface="LindeDaxOffice" panose="020B0500000000020000" pitchFamily="34" charset="0"/>
              </a:rPr>
              <a:t>promozione dei combustibili alternativi</a:t>
            </a:r>
            <a:r>
              <a:rPr lang="it-IT" sz="1800" smtClean="0">
                <a:solidFill>
                  <a:srgbClr val="004785"/>
                </a:solidFill>
                <a:latin typeface="LindeDaxOffice" panose="020B0500000000020000" pitchFamily="34" charset="0"/>
              </a:rPr>
              <a:t> e lo sviluppo delle relative </a:t>
            </a:r>
            <a:r>
              <a:rPr lang="it-IT" sz="1800" b="1" smtClean="0">
                <a:solidFill>
                  <a:srgbClr val="004785"/>
                </a:solidFill>
                <a:latin typeface="LindeDaxOffice" panose="020B0500000000020000" pitchFamily="34" charset="0"/>
              </a:rPr>
              <a:t>infrastrutture di rifornimento </a:t>
            </a:r>
            <a:r>
              <a:rPr lang="it-IT" sz="1800" smtClean="0">
                <a:solidFill>
                  <a:srgbClr val="004785"/>
                </a:solidFill>
                <a:latin typeface="LindeDaxOffice" panose="020B0500000000020000" pitchFamily="34" charset="0"/>
              </a:rPr>
              <a:t>con l’obiettivo di:</a:t>
            </a:r>
          </a:p>
          <a:p>
            <a:pPr marL="720725" lvl="1" indent="-263525">
              <a:buFont typeface="Wingdings" pitchFamily="2" charset="2"/>
              <a:buChar char="ü"/>
            </a:pPr>
            <a:r>
              <a:rPr lang="it-IT" smtClean="0">
                <a:solidFill>
                  <a:srgbClr val="004785"/>
                </a:solidFill>
                <a:latin typeface="LindeDaxOffice" panose="020B0500000000020000" pitchFamily="34" charset="0"/>
              </a:rPr>
              <a:t>Diversificare le fonti e ridurre la dipendenza dal petrolio</a:t>
            </a:r>
          </a:p>
          <a:p>
            <a:pPr marL="720725" lvl="1" indent="-263525">
              <a:buFont typeface="Wingdings" pitchFamily="2" charset="2"/>
              <a:buChar char="ü"/>
            </a:pPr>
            <a:r>
              <a:rPr lang="it-IT" smtClean="0">
                <a:solidFill>
                  <a:srgbClr val="004785"/>
                </a:solidFill>
                <a:latin typeface="LindeDaxOffice" panose="020B0500000000020000" pitchFamily="34" charset="0"/>
              </a:rPr>
              <a:t>Ridurre emissioni di gas serra</a:t>
            </a:r>
          </a:p>
          <a:p>
            <a:pPr marL="720725" lvl="1" indent="-263525">
              <a:buFont typeface="Wingdings" pitchFamily="2" charset="2"/>
              <a:buChar char="ü"/>
            </a:pPr>
            <a:r>
              <a:rPr lang="it-IT" smtClean="0">
                <a:solidFill>
                  <a:srgbClr val="004785"/>
                </a:solidFill>
                <a:latin typeface="LindeDaxOffice" panose="020B0500000000020000" pitchFamily="34" charset="0"/>
              </a:rPr>
              <a:t>Migliorare la qualità dell’aria nelle aree urbane</a:t>
            </a:r>
          </a:p>
          <a:p>
            <a:pPr marL="720725" lvl="1" indent="-263525">
              <a:buFont typeface="Wingdings" pitchFamily="2" charset="2"/>
              <a:buChar char="ü"/>
            </a:pPr>
            <a:r>
              <a:rPr lang="it-IT" smtClean="0">
                <a:solidFill>
                  <a:srgbClr val="004785"/>
                </a:solidFill>
                <a:latin typeface="LindeDaxOffice" panose="020B0500000000020000" pitchFamily="34" charset="0"/>
              </a:rPr>
              <a:t>Competitività dell’industria europea e Innovazione</a:t>
            </a:r>
          </a:p>
          <a:p>
            <a:pPr algn="l">
              <a:defRPr/>
            </a:pPr>
            <a:r>
              <a:rPr lang="it-IT" sz="1800" smtClean="0">
                <a:solidFill>
                  <a:srgbClr val="004785"/>
                </a:solidFill>
                <a:latin typeface="LindeDaxOffice" panose="020B0500000000020000" pitchFamily="34" charset="0"/>
              </a:rPr>
              <a:t>Entro il </a:t>
            </a:r>
            <a:r>
              <a:rPr lang="it-IT" sz="1800" b="1" smtClean="0">
                <a:solidFill>
                  <a:srgbClr val="004785"/>
                </a:solidFill>
                <a:latin typeface="LindeDaxOffice" panose="020B0500000000020000" pitchFamily="34" charset="0"/>
              </a:rPr>
              <a:t>18 novembre 2016 </a:t>
            </a:r>
            <a:r>
              <a:rPr lang="it-IT" sz="1800" smtClean="0">
                <a:solidFill>
                  <a:srgbClr val="004785"/>
                </a:solidFill>
                <a:latin typeface="LindeDaxOffice" panose="020B0500000000020000" pitchFamily="34" charset="0"/>
              </a:rPr>
              <a:t>l’Italia dovrà presentare a Bruxelles il </a:t>
            </a:r>
            <a:r>
              <a:rPr lang="it-IT" sz="1800" b="1" smtClean="0">
                <a:solidFill>
                  <a:srgbClr val="004785"/>
                </a:solidFill>
                <a:latin typeface="LindeDaxOffice" panose="020B0500000000020000" pitchFamily="34" charset="0"/>
              </a:rPr>
              <a:t>Quadro Strategico Nazionale (QSN) </a:t>
            </a:r>
            <a:r>
              <a:rPr lang="it-IT" sz="1800" smtClean="0">
                <a:solidFill>
                  <a:srgbClr val="004785"/>
                </a:solidFill>
                <a:latin typeface="LindeDaxOffice" panose="020B0500000000020000" pitchFamily="34" charset="0"/>
              </a:rPr>
              <a:t>sui combustibili alternativi, che includerà GNL, Metano compresso, Mobilità elettrica, </a:t>
            </a:r>
            <a:r>
              <a:rPr lang="it-IT" sz="1800" b="1" smtClean="0">
                <a:solidFill>
                  <a:srgbClr val="004785"/>
                </a:solidFill>
                <a:latin typeface="LindeDaxOffice" panose="020B0500000000020000" pitchFamily="34" charset="0"/>
              </a:rPr>
              <a:t>Mobilità a idrogeno </a:t>
            </a:r>
            <a:r>
              <a:rPr lang="it-IT" sz="1400" smtClean="0">
                <a:solidFill>
                  <a:srgbClr val="004785"/>
                </a:solidFill>
                <a:latin typeface="LindeDaxOffice" panose="020B0500000000020000" pitchFamily="34" charset="0"/>
              </a:rPr>
              <a:t>(veicoli elettrici a cella a combustibile alimentati idrogeno)</a:t>
            </a:r>
          </a:p>
          <a:p>
            <a:endParaRPr lang="it-IT" sz="1400" smtClean="0">
              <a:latin typeface="LindeDaxOffice" panose="020B0500000000020000" pitchFamily="34" charset="0"/>
            </a:endParaRPr>
          </a:p>
          <a:p>
            <a:pPr marL="263525" indent="-263525">
              <a:buFont typeface="Wingdings" pitchFamily="2" charset="2"/>
              <a:buChar char="Ø"/>
            </a:pPr>
            <a:endParaRPr lang="it-IT" sz="1400" b="1" dirty="0">
              <a:solidFill>
                <a:srgbClr val="004785"/>
              </a:solidFill>
              <a:latin typeface="LindeDaxOffice" panose="020B0500000000020000" pitchFamily="34" charset="0"/>
            </a:endParaRPr>
          </a:p>
        </p:txBody>
      </p:sp>
      <p:grpSp>
        <p:nvGrpSpPr>
          <p:cNvPr id="9" name="Gruppo 39"/>
          <p:cNvGrpSpPr/>
          <p:nvPr/>
        </p:nvGrpSpPr>
        <p:grpSpPr>
          <a:xfrm>
            <a:off x="124557" y="1340768"/>
            <a:ext cx="2601420" cy="5151131"/>
            <a:chOff x="107504" y="980728"/>
            <a:chExt cx="2880320" cy="4392488"/>
          </a:xfrm>
        </p:grpSpPr>
        <p:sp>
          <p:nvSpPr>
            <p:cNvPr id="10" name="Freccia in giù 9"/>
            <p:cNvSpPr/>
            <p:nvPr/>
          </p:nvSpPr>
          <p:spPr bwMode="auto">
            <a:xfrm>
              <a:off x="107504" y="4365104"/>
              <a:ext cx="2880320" cy="1008112"/>
            </a:xfrm>
            <a:prstGeom prst="downArrow">
              <a:avLst>
                <a:gd name="adj1" fmla="val 100000"/>
                <a:gd name="adj2" fmla="val 15528"/>
              </a:avLst>
            </a:prstGeom>
            <a:solidFill>
              <a:srgbClr val="003760">
                <a:lumMod val="10000"/>
                <a:lumOff val="90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25200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it-IT" sz="1200" b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l’</a:t>
              </a:r>
              <a:r>
                <a:rPr lang="it-IT" sz="1400" b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Italia</a:t>
              </a:r>
              <a:r>
                <a:rPr lang="it-IT" sz="1200" b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 è tra i Paesi europei più </a:t>
              </a:r>
              <a:r>
                <a:rPr lang="it-IT" sz="1400" b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dipendenti </a:t>
              </a:r>
              <a:r>
                <a:rPr lang="it-IT" sz="1400" b="1" kern="0" dirty="0" smtClean="0">
                  <a:solidFill>
                    <a:srgbClr val="004785"/>
                  </a:solidFill>
                  <a:latin typeface="LindeDaxOffice" panose="020B0500000000020000" pitchFamily="34" charset="0"/>
                </a:rPr>
                <a:t>dalle importazioni </a:t>
              </a:r>
              <a:r>
                <a:rPr lang="it-IT" sz="1200" b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per la fornitura </a:t>
              </a:r>
              <a:r>
                <a:rPr lang="it-IT" sz="1200" b="1" kern="0" dirty="0" smtClean="0">
                  <a:solidFill>
                    <a:srgbClr val="004785"/>
                  </a:solidFill>
                  <a:latin typeface="LindeDaxOffice" panose="020B0500000000020000" pitchFamily="34" charset="0"/>
                </a:rPr>
                <a:t>energetica: </a:t>
              </a: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76,9% </a:t>
              </a:r>
              <a:r>
                <a:rPr lang="it-IT" sz="1000" b="1" i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– </a:t>
              </a:r>
              <a:r>
                <a:rPr lang="it-IT" sz="1000" b="1" i="1" kern="0" dirty="0" smtClean="0">
                  <a:solidFill>
                    <a:srgbClr val="004785"/>
                  </a:solidFill>
                  <a:latin typeface="LindeDaxOffice" panose="020B0500000000020000" pitchFamily="34" charset="0"/>
                </a:rPr>
                <a:t>nel </a:t>
              </a:r>
              <a:r>
                <a:rPr lang="it-IT" sz="1000" b="1" i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2013</a:t>
              </a:r>
              <a:endPara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LindeDaxOffice" panose="020B0500000000020000" pitchFamily="34" charset="0"/>
              </a:endParaRPr>
            </a:p>
          </p:txBody>
        </p:sp>
        <p:sp>
          <p:nvSpPr>
            <p:cNvPr id="11" name="Freccia in giù 10"/>
            <p:cNvSpPr/>
            <p:nvPr/>
          </p:nvSpPr>
          <p:spPr bwMode="auto">
            <a:xfrm>
              <a:off x="107504" y="3573016"/>
              <a:ext cx="2880320" cy="1008112"/>
            </a:xfrm>
            <a:prstGeom prst="downArrow">
              <a:avLst>
                <a:gd name="adj1" fmla="val 100000"/>
                <a:gd name="adj2" fmla="val 15528"/>
              </a:avLst>
            </a:prstGeom>
            <a:solidFill>
              <a:srgbClr val="003760">
                <a:lumMod val="10000"/>
                <a:lumOff val="90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25200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90% della popolazione </a:t>
              </a: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europea nelle aree urbane esposta a livelli di inquinamento dell’aria oltre </a:t>
              </a:r>
              <a:r>
                <a:rPr lang="it-IT" sz="1200" b="1" kern="0" dirty="0" smtClean="0">
                  <a:solidFill>
                    <a:srgbClr val="004785"/>
                  </a:solidFill>
                  <a:latin typeface="LindeDaxOffice" panose="020B0500000000020000" pitchFamily="34" charset="0"/>
                </a:rPr>
                <a:t>le </a:t>
              </a:r>
              <a:r>
                <a:rPr kumimoji="0" lang="it-IT" sz="1200" b="1" i="0" u="none" strike="noStrike" kern="0" cap="none" spc="0" normalizeH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soglie massime indicate dall’OMS</a:t>
              </a:r>
              <a:endParaRPr kumimoji="0" lang="it-IT" sz="1200" b="1" i="0" u="none" strike="noStrike" kern="0" cap="none" spc="0" normalizeH="0" baseline="3000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LindeDaxOffice" panose="020B0500000000020000" pitchFamily="34" charset="0"/>
              </a:endParaRPr>
            </a:p>
          </p:txBody>
        </p:sp>
        <p:sp>
          <p:nvSpPr>
            <p:cNvPr id="12" name="Freccia in giù 11"/>
            <p:cNvSpPr/>
            <p:nvPr/>
          </p:nvSpPr>
          <p:spPr bwMode="auto">
            <a:xfrm>
              <a:off x="107504" y="2708920"/>
              <a:ext cx="2880320" cy="1008112"/>
            </a:xfrm>
            <a:prstGeom prst="downArrow">
              <a:avLst>
                <a:gd name="adj1" fmla="val 100000"/>
                <a:gd name="adj2" fmla="val 15528"/>
              </a:avLst>
            </a:prstGeom>
            <a:solidFill>
              <a:srgbClr val="003760">
                <a:lumMod val="10000"/>
                <a:lumOff val="90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25200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>
                <a:defRPr/>
              </a:pPr>
              <a:r>
                <a:rPr lang="it-IT" sz="1400" b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€ 1 miliardo al </a:t>
              </a:r>
              <a:r>
                <a:rPr lang="it-IT" sz="1400" b="1" kern="0" dirty="0" smtClean="0">
                  <a:solidFill>
                    <a:srgbClr val="004785"/>
                  </a:solidFill>
                  <a:latin typeface="LindeDaxOffice" panose="020B0500000000020000" pitchFamily="34" charset="0"/>
                </a:rPr>
                <a:t>giorno </a:t>
              </a:r>
              <a:r>
                <a:rPr lang="it-IT" sz="1200" b="1" kern="0" noProof="0" dirty="0" smtClean="0">
                  <a:solidFill>
                    <a:srgbClr val="004785"/>
                  </a:solidFill>
                  <a:latin typeface="LindeDaxOffice" panose="020B0500000000020000" pitchFamily="34" charset="0"/>
                </a:rPr>
                <a:t>di importazioni di petrolio grezzo per il settore dei trasporti</a:t>
              </a: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 in EU-28 </a:t>
              </a:r>
              <a:r>
                <a:rPr kumimoji="0" lang="it-IT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– nel 2013</a:t>
              </a:r>
              <a:endParaRPr kumimoji="0" lang="it-IT" sz="1000" b="1" i="1" u="none" strike="noStrike" kern="0" cap="none" spc="0" normalizeH="0" baseline="3000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LindeDaxOffice" panose="020B0500000000020000" pitchFamily="34" charset="0"/>
              </a:endParaRPr>
            </a:p>
          </p:txBody>
        </p:sp>
        <p:sp>
          <p:nvSpPr>
            <p:cNvPr id="13" name="Freccia in giù 12"/>
            <p:cNvSpPr/>
            <p:nvPr/>
          </p:nvSpPr>
          <p:spPr bwMode="auto">
            <a:xfrm>
              <a:off x="107504" y="1844824"/>
              <a:ext cx="2880320" cy="1008112"/>
            </a:xfrm>
            <a:prstGeom prst="downArrow">
              <a:avLst>
                <a:gd name="adj1" fmla="val 100000"/>
                <a:gd name="adj2" fmla="val 15528"/>
              </a:avLst>
            </a:prstGeom>
            <a:solidFill>
              <a:srgbClr val="003760">
                <a:lumMod val="10000"/>
                <a:lumOff val="90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25200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Secondo </a:t>
              </a:r>
              <a:r>
                <a:rPr lang="it-IT" sz="1200" b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l’Agenzia Ambientale Europea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b="1" kern="0" dirty="0">
                  <a:solidFill>
                    <a:srgbClr val="004785"/>
                  </a:solidFill>
                  <a:latin typeface="LindeDaxOffice" panose="020B0500000000020000" pitchFamily="34" charset="0"/>
                </a:rPr>
                <a:t>i</a:t>
              </a: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l </a:t>
              </a: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trasporto</a:t>
              </a: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 </a:t>
              </a:r>
              <a:r>
                <a:rPr lang="it-IT" sz="1200" b="1" kern="0" dirty="0" smtClean="0">
                  <a:solidFill>
                    <a:srgbClr val="004785"/>
                  </a:solidFill>
                  <a:latin typeface="LindeDaxOffice" panose="020B0500000000020000" pitchFamily="34" charset="0"/>
                </a:rPr>
                <a:t>è responsabile di </a:t>
              </a: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 </a:t>
              </a: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1/3 </a:t>
              </a: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dei  consumi finali energetici totali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LindeDaxOffice" panose="020B0500000000020000" pitchFamily="34" charset="0"/>
              </a:endParaRPr>
            </a:p>
          </p:txBody>
        </p:sp>
        <p:sp>
          <p:nvSpPr>
            <p:cNvPr id="14" name="Freccia in giù 13"/>
            <p:cNvSpPr/>
            <p:nvPr/>
          </p:nvSpPr>
          <p:spPr bwMode="auto">
            <a:xfrm>
              <a:off x="107504" y="980728"/>
              <a:ext cx="2880320" cy="1008112"/>
            </a:xfrm>
            <a:prstGeom prst="downArrow">
              <a:avLst>
                <a:gd name="adj1" fmla="val 100000"/>
                <a:gd name="adj2" fmla="val 15528"/>
              </a:avLst>
            </a:prstGeom>
            <a:solidFill>
              <a:srgbClr val="003760">
                <a:lumMod val="10000"/>
                <a:lumOff val="90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785"/>
                  </a:solidFill>
                  <a:effectLst/>
                  <a:uLnTx/>
                  <a:uFillTx/>
                  <a:latin typeface="LindeDaxOffice" panose="020B0500000000020000" pitchFamily="34" charset="0"/>
                </a:rPr>
                <a:t>Obiettivi EU 20-20-20 entro il 2020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126329" y="6544102"/>
            <a:ext cx="17315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4785"/>
                </a:solidFill>
                <a:latin typeface="LindeDaxOffice" panose="020B0500000000020000" pitchFamily="34" charset="0"/>
              </a:rPr>
              <a:t>Fonte</a:t>
            </a:r>
            <a:r>
              <a:rPr lang="en-US" sz="800" dirty="0" smtClean="0">
                <a:solidFill>
                  <a:srgbClr val="004785"/>
                </a:solidFill>
                <a:latin typeface="LindeDaxOffice" panose="020B0500000000020000" pitchFamily="34" charset="0"/>
              </a:rPr>
              <a:t>: EC &amp; European Energy Agency</a:t>
            </a:r>
            <a:endParaRPr lang="en-US" sz="800" dirty="0">
              <a:solidFill>
                <a:srgbClr val="004785"/>
              </a:solidFill>
              <a:latin typeface="LindeDaxOffice" panose="020B0500000000020000" pitchFamily="34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99710"/>
            <a:ext cx="4626648" cy="217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20"/>
          <p:cNvSpPr>
            <a:spLocks noChangeArrowheads="1"/>
          </p:cNvSpPr>
          <p:nvPr/>
        </p:nvSpPr>
        <p:spPr bwMode="auto">
          <a:xfrm rot="16200000">
            <a:off x="7396333" y="5393166"/>
            <a:ext cx="2430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1000" i="1" dirty="0" smtClean="0">
                <a:solidFill>
                  <a:srgbClr val="004785"/>
                </a:solidFill>
                <a:latin typeface="LindeDaxOffice" panose="020B0500000000020000" pitchFamily="34" charset="0"/>
              </a:rPr>
              <a:t>2014 </a:t>
            </a:r>
            <a:r>
              <a:rPr lang="it-IT" altLang="it-IT" sz="1000" i="1" dirty="0">
                <a:solidFill>
                  <a:srgbClr val="004785"/>
                </a:solidFill>
                <a:latin typeface="LindeDaxOffice" panose="020B0500000000020000" pitchFamily="34" charset="0"/>
              </a:rPr>
              <a:t>- Nasa /</a:t>
            </a:r>
            <a:r>
              <a:rPr lang="it-IT" altLang="it-IT" sz="1000" i="1" dirty="0" err="1">
                <a:solidFill>
                  <a:srgbClr val="004785"/>
                </a:solidFill>
                <a:latin typeface="LindeDaxOffice" panose="020B0500000000020000" pitchFamily="34" charset="0"/>
              </a:rPr>
              <a:t>Goddard</a:t>
            </a:r>
            <a:r>
              <a:rPr lang="it-IT" altLang="it-IT" sz="1000" i="1" dirty="0">
                <a:solidFill>
                  <a:srgbClr val="004785"/>
                </a:solidFill>
                <a:latin typeface="LindeDaxOffice" panose="020B0500000000020000" pitchFamily="34" charset="0"/>
              </a:rPr>
              <a:t> Space Flight Center Concentrazione di diossido di azoto nella troposfera (entro </a:t>
            </a:r>
            <a:r>
              <a:rPr lang="it-IT" altLang="it-IT" sz="1000" i="1" dirty="0" smtClean="0">
                <a:solidFill>
                  <a:srgbClr val="004785"/>
                </a:solidFill>
                <a:latin typeface="LindeDaxOffice" panose="020B0500000000020000" pitchFamily="34" charset="0"/>
              </a:rPr>
              <a:t>circa 15 </a:t>
            </a:r>
            <a:r>
              <a:rPr lang="it-IT" altLang="it-IT" sz="1000" i="1" dirty="0">
                <a:solidFill>
                  <a:srgbClr val="004785"/>
                </a:solidFill>
                <a:latin typeface="LindeDaxOffice" panose="020B0500000000020000" pitchFamily="34" charset="0"/>
              </a:rPr>
              <a:t>mila metri) </a:t>
            </a:r>
            <a:endParaRPr lang="it-IT" altLang="it-IT" sz="1000" dirty="0">
              <a:solidFill>
                <a:srgbClr val="004785"/>
              </a:solidFill>
              <a:latin typeface="LindeDaxOffice" panose="020B05000000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Il nostro impegno.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Mobilità Idrogeno Italia.</a:t>
            </a:r>
            <a:endParaRPr lang="it-IT" sz="2000" dirty="0"/>
          </a:p>
        </p:txBody>
      </p:sp>
      <p:sp>
        <p:nvSpPr>
          <p:cNvPr id="6" name="Rettangolo 5"/>
          <p:cNvSpPr/>
          <p:nvPr/>
        </p:nvSpPr>
        <p:spPr>
          <a:xfrm>
            <a:off x="466725" y="2610846"/>
            <a:ext cx="37605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Coordinatore: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Cinque International </a:t>
            </a:r>
            <a:r>
              <a:rPr lang="it-IT" dirty="0" err="1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srl</a:t>
            </a:r>
            <a:endParaRPr lang="it-IT" dirty="0">
              <a:latin typeface="LindeDaxOffice" panose="020B050000000002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https://pbs.twimg.com/profile_images/527041974184853504/MonNDUoG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2" b="15094"/>
          <a:stretch/>
        </p:blipFill>
        <p:spPr bwMode="auto">
          <a:xfrm>
            <a:off x="5334851" y="2550418"/>
            <a:ext cx="1043305" cy="590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66725" y="3225144"/>
            <a:ext cx="584529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Direzione Scientifica: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Fondazione Bruno Kessler</a:t>
            </a:r>
          </a:p>
        </p:txBody>
      </p:sp>
      <p:sp>
        <p:nvSpPr>
          <p:cNvPr id="9" name="Rettangolo 8"/>
          <p:cNvSpPr/>
          <p:nvPr/>
        </p:nvSpPr>
        <p:spPr>
          <a:xfrm>
            <a:off x="466725" y="4078444"/>
            <a:ext cx="3588440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Co-Autori: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Liquide, ANCI, 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ANEV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FAST, </a:t>
            </a:r>
            <a:r>
              <a:rPr lang="it-IT" dirty="0" err="1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Federchimica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it-IT" dirty="0" err="1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Assogastecnici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H2IT, </a:t>
            </a:r>
            <a:r>
              <a:rPr lang="it-IT" dirty="0" err="1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Park, Hyundai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IIT Bolzano, ITM </a:t>
            </a:r>
            <a:r>
              <a:rPr lang="it-IT" dirty="0" err="1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LINDE,  </a:t>
            </a:r>
            <a:r>
              <a:rPr lang="it-IT" dirty="0" err="1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McPhy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Energy, 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Politecnico 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Milano, 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Regione 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Veneto, 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Gruppo </a:t>
            </a:r>
            <a:r>
              <a:rPr lang="it-IT" dirty="0" err="1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Sapio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SOL, </a:t>
            </a:r>
            <a:r>
              <a:rPr lang="it-IT" dirty="0" err="1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Tenaris</a:t>
            </a:r>
            <a:r>
              <a:rPr lang="it-IT" dirty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LindeDaxOffice" panose="020B050000000002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Dalmine </a:t>
            </a:r>
            <a:endParaRPr lang="it-IT" dirty="0">
              <a:latin typeface="LindeDaxOffice" panose="020B050000000002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7" y="4029573"/>
            <a:ext cx="939485" cy="31096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82" y="3853427"/>
            <a:ext cx="399810" cy="52438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91" y="3906560"/>
            <a:ext cx="1551593" cy="45854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61" y="4029573"/>
            <a:ext cx="784911" cy="26750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7" y="4522637"/>
            <a:ext cx="1113183" cy="36820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53" y="4576034"/>
            <a:ext cx="1270753" cy="26141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186" y="4477059"/>
            <a:ext cx="737392" cy="43638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90" y="4500037"/>
            <a:ext cx="396646" cy="413406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57" y="6276734"/>
            <a:ext cx="1179732" cy="377514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39" y="6111018"/>
            <a:ext cx="1003923" cy="667747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7" y="5054872"/>
            <a:ext cx="575202" cy="42432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035664"/>
            <a:ext cx="1395410" cy="462745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013176"/>
            <a:ext cx="1184391" cy="337552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663530"/>
            <a:ext cx="857250" cy="28575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23" y="5476905"/>
            <a:ext cx="968615" cy="616391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498409"/>
            <a:ext cx="1363654" cy="594883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44008" y="6252510"/>
            <a:ext cx="980825" cy="416850"/>
          </a:xfrm>
          <a:prstGeom prst="rect">
            <a:avLst/>
          </a:prstGeom>
        </p:spPr>
      </p:pic>
      <p:pic>
        <p:nvPicPr>
          <p:cNvPr id="34" name="Immagine 33" descr="http://edgspettacoli.it/nuovosito/wp-content/uploads/2014/10/Fondazione_Bruno_Kessler_EDG_Spettacoli_Trento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086" y="3174375"/>
            <a:ext cx="1141251" cy="44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95" y="1196752"/>
            <a:ext cx="3732005" cy="93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Il nostro impegno.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Mobilità Idrogeno Italia.</a:t>
            </a:r>
            <a:endParaRPr lang="it-IT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95" y="1196752"/>
            <a:ext cx="3732005" cy="93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Diagramma 29"/>
          <p:cNvGraphicFramePr/>
          <p:nvPr>
            <p:extLst>
              <p:ext uri="{D42A27DB-BD31-4B8C-83A1-F6EECF244321}">
                <p14:modId xmlns:p14="http://schemas.microsoft.com/office/powerpoint/2010/main" val="2908343693"/>
              </p:ext>
            </p:extLst>
          </p:nvPr>
        </p:nvGraphicFramePr>
        <p:xfrm>
          <a:off x="-108520" y="2194478"/>
          <a:ext cx="9283338" cy="4474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81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ewjeroejglkac7bi9h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 b="8415"/>
          <a:stretch/>
        </p:blipFill>
        <p:spPr bwMode="auto">
          <a:xfrm>
            <a:off x="1720105" y="980728"/>
            <a:ext cx="486900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Mobilità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 Idrogeno.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04291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T0004\Documents\idrogeno\Disseminazione\Presentazioni\Hydrogen Europe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5445"/>
            <a:ext cx="9144000" cy="51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Mobilità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 Idrogeno.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83879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2" t="14891" r="23759" b="38257"/>
          <a:stretch/>
        </p:blipFill>
        <p:spPr bwMode="auto">
          <a:xfrm>
            <a:off x="899592" y="1666635"/>
            <a:ext cx="7344816" cy="519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Mobilità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 Idrogeno.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9751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IT0004\Documents\idrogeno\Disseminazione\Materiale Back-up\renewable_stor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0"/>
          <a:stretch/>
        </p:blipFill>
        <p:spPr bwMode="auto">
          <a:xfrm>
            <a:off x="142286" y="1788458"/>
            <a:ext cx="8859429" cy="49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08" y="5375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Valorizzazione delle fonti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rinnovabili.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08" y="269776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Idrogeno per Accumulo e trasporto </a:t>
            </a:r>
            <a:b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</a:b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di energia rinnovabile.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8194" name="Picture 2" descr="C:\Users\IT0004\Documents\idrogeno\Disseminazione\Materiale Back-up\renewable_electrolysi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3"/>
          <a:stretch/>
        </p:blipFill>
        <p:spPr bwMode="auto">
          <a:xfrm>
            <a:off x="130213" y="1340768"/>
            <a:ext cx="888357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08" y="4462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Impiego: Energia 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elettrica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da </a:t>
            </a:r>
            <a:r>
              <a:rPr lang="it-IT" sz="3200" dirty="0" err="1">
                <a:solidFill>
                  <a:srgbClr val="3399FF"/>
                </a:solidFill>
                <a:latin typeface="LindeDaxPowerPoint L" panose="020B0500000000020000" pitchFamily="34" charset="0"/>
              </a:rPr>
              <a:t>Fuel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 </a:t>
            </a:r>
            <a:r>
              <a:rPr lang="it-IT" sz="32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Cells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728551" cy="476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5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23832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“L'isola 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misteriosa” Jules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Verne, 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1874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i="1" dirty="0">
                <a:solidFill>
                  <a:srgbClr val="3399FF"/>
                </a:solidFill>
                <a:latin typeface="LindeDaxPowerPoint L" panose="020B0500000000020000" pitchFamily="34" charset="0"/>
              </a:rPr>
              <a:t>L'acqua sarà un giorno un combustibile. </a:t>
            </a:r>
            <a:endParaRPr lang="it-IT" sz="4000" i="1" dirty="0" smtClean="0">
              <a:solidFill>
                <a:srgbClr val="3399FF"/>
              </a:solidFill>
              <a:latin typeface="LindeDaxPowerPoint L" panose="020B0500000000020000" pitchFamily="34" charset="0"/>
            </a:endParaRPr>
          </a:p>
          <a:p>
            <a:pPr marL="0" indent="0">
              <a:buNone/>
            </a:pPr>
            <a:r>
              <a:rPr lang="it-IT" sz="4000" i="1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L'idrogeno </a:t>
            </a:r>
            <a:r>
              <a:rPr lang="it-IT" sz="4000" i="1" dirty="0">
                <a:solidFill>
                  <a:srgbClr val="3399FF"/>
                </a:solidFill>
                <a:latin typeface="LindeDaxPowerPoint L" panose="020B0500000000020000" pitchFamily="34" charset="0"/>
              </a:rPr>
              <a:t>e l'ossigeno di cui è costituita, utilizzati isolatamente, offriranno una sorgente di calore e di luce inesauribile". </a:t>
            </a:r>
            <a:endParaRPr lang="it-IT" sz="4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08" y="5375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Accumulare l’energia con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l’acqua.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692904" y="1556792"/>
            <a:ext cx="7271584" cy="4896544"/>
            <a:chOff x="1692904" y="1556792"/>
            <a:chExt cx="7271584" cy="489654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14" b="39327"/>
            <a:stretch/>
          </p:blipFill>
          <p:spPr>
            <a:xfrm>
              <a:off x="1692904" y="1556792"/>
              <a:ext cx="7271584" cy="4896544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5940152" y="1556792"/>
              <a:ext cx="2880320" cy="4248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/>
            <p:cNvSpPr/>
            <p:nvPr/>
          </p:nvSpPr>
          <p:spPr>
            <a:xfrm rot="5400000">
              <a:off x="6133982" y="1903022"/>
              <a:ext cx="1440160" cy="3556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 rot="5400000">
              <a:off x="6372200" y="3257364"/>
              <a:ext cx="1440160" cy="3079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Rettangolo 7"/>
          <p:cNvSpPr/>
          <p:nvPr/>
        </p:nvSpPr>
        <p:spPr>
          <a:xfrm>
            <a:off x="1547664" y="1916832"/>
            <a:ext cx="1584176" cy="3528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/>
          <p:cNvGrpSpPr/>
          <p:nvPr/>
        </p:nvGrpSpPr>
        <p:grpSpPr>
          <a:xfrm>
            <a:off x="3174390" y="1628800"/>
            <a:ext cx="1109578" cy="4032448"/>
            <a:chOff x="3174390" y="1628800"/>
            <a:chExt cx="1109578" cy="4032448"/>
          </a:xfrm>
        </p:grpSpPr>
        <p:sp>
          <p:nvSpPr>
            <p:cNvPr id="9" name="Rettangolo 8"/>
            <p:cNvSpPr/>
            <p:nvPr/>
          </p:nvSpPr>
          <p:spPr>
            <a:xfrm>
              <a:off x="3174390" y="1628800"/>
              <a:ext cx="1109578" cy="3528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3225718" y="4464732"/>
              <a:ext cx="698210" cy="1196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11"/>
          <p:cNvSpPr/>
          <p:nvPr/>
        </p:nvSpPr>
        <p:spPr>
          <a:xfrm>
            <a:off x="3851920" y="5405028"/>
            <a:ext cx="2905389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1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4462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Utilizzare l’energia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accumulata.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67544" y="1556792"/>
            <a:ext cx="8496944" cy="4896544"/>
            <a:chOff x="467544" y="1556792"/>
            <a:chExt cx="8496944" cy="489654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14" b="39327"/>
            <a:stretch/>
          </p:blipFill>
          <p:spPr>
            <a:xfrm>
              <a:off x="1692904" y="1556792"/>
              <a:ext cx="7271584" cy="4896544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1331640" y="1556792"/>
              <a:ext cx="2376264" cy="4680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/>
            <p:cNvSpPr/>
            <p:nvPr/>
          </p:nvSpPr>
          <p:spPr>
            <a:xfrm rot="16200000">
              <a:off x="1215244" y="1745196"/>
              <a:ext cx="2312640" cy="3808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Ovale 8"/>
          <p:cNvSpPr/>
          <p:nvPr/>
        </p:nvSpPr>
        <p:spPr>
          <a:xfrm rot="21337222">
            <a:off x="5056860" y="2236166"/>
            <a:ext cx="1131277" cy="33123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4275584" y="1700808"/>
            <a:ext cx="800472" cy="1584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312960" y="2197807"/>
            <a:ext cx="2363496" cy="2167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788024" y="5373216"/>
            <a:ext cx="100811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1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08" y="4462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Dall’acqua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all’acqua.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r="37314" b="39327"/>
          <a:stretch/>
        </p:blipFill>
        <p:spPr>
          <a:xfrm>
            <a:off x="1692904" y="1928339"/>
            <a:ext cx="7271584" cy="4524997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590872" y="1277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3200">
                <a:solidFill>
                  <a:schemeClr val="accent4"/>
                </a:solidFill>
                <a:latin typeface="LindeDaxPowerPoint L" panose="020B0500000000020000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4800" dirty="0">
                <a:solidFill>
                  <a:srgbClr val="3399FF"/>
                </a:solidFill>
              </a:rPr>
              <a:t>Energia </a:t>
            </a:r>
            <a:r>
              <a:rPr lang="it-IT" sz="4800" dirty="0" smtClean="0">
                <a:solidFill>
                  <a:srgbClr val="3399FF"/>
                </a:solidFill>
              </a:rPr>
              <a:t>a zero emissioni.</a:t>
            </a:r>
            <a:endParaRPr lang="it-IT" sz="4800" dirty="0">
              <a:solidFill>
                <a:srgbClr val="3399FF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692904" y="2420888"/>
            <a:ext cx="2519056" cy="3172544"/>
            <a:chOff x="1692904" y="2420888"/>
            <a:chExt cx="2519056" cy="3172544"/>
          </a:xfrm>
        </p:grpSpPr>
        <p:sp>
          <p:nvSpPr>
            <p:cNvPr id="5" name="Rettangolo 4"/>
            <p:cNvSpPr/>
            <p:nvPr/>
          </p:nvSpPr>
          <p:spPr>
            <a:xfrm>
              <a:off x="1692904" y="2420888"/>
              <a:ext cx="2519056" cy="273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2627784" y="4720952"/>
              <a:ext cx="1107128" cy="87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02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27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4808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Produzione di energia e Mobilità </a:t>
            </a:r>
          </a:p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ad emissioni zero.</a:t>
            </a:r>
            <a:endParaRPr lang="it-IT" sz="3200" dirty="0"/>
          </a:p>
        </p:txBody>
      </p:sp>
      <p:pic>
        <p:nvPicPr>
          <p:cNvPr id="3075" name="Picture 3" descr="C:\Users\IT0004\Documents\idrogeno\Disseminazione\Materiale Back-up\Immagini\20160114_46860_372517_2335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7837"/>
            <a:ext cx="9144000" cy="366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T0004\Documents\idrogeno\Disseminazione\Materiale Back-up\Immagini\20160114_46860_372517_23355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2" t="40104"/>
          <a:stretch/>
        </p:blipFill>
        <p:spPr bwMode="auto">
          <a:xfrm>
            <a:off x="467544" y="3212976"/>
            <a:ext cx="3600400" cy="37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T0004\Documents\idrogeno\Disseminazione\Materiale Back-up\Immagini\20160114_46860_372517_23355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2" b="57251"/>
          <a:stretch/>
        </p:blipFill>
        <p:spPr bwMode="auto">
          <a:xfrm>
            <a:off x="5436096" y="3429000"/>
            <a:ext cx="3600400" cy="267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86816" y="5157192"/>
            <a:ext cx="88776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/>
          <p:cNvSpPr txBox="1">
            <a:spLocks/>
          </p:cNvSpPr>
          <p:nvPr/>
        </p:nvSpPr>
        <p:spPr>
          <a:xfrm>
            <a:off x="14808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Produzione di energia e Mobilità </a:t>
            </a:r>
          </a:p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ad emissioni zero.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8809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08" y="53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Mobilità ad emissioni zero.</a:t>
            </a:r>
            <a:endParaRPr lang="it-IT" sz="3200" dirty="0"/>
          </a:p>
        </p:txBody>
      </p:sp>
      <p:pic>
        <p:nvPicPr>
          <p:cNvPr id="4099" name="Picture 3" descr="C:\Users\IT0004\Documents\idrogeno\Disseminazione\Materiale Back-up\idroge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6679"/>
            <a:ext cx="9180512" cy="67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 descr="ppt_UMertens_120210_011-Bearbeitet_s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/>
          <a:stretch>
            <a:fillRect/>
          </a:stretch>
        </p:blipFill>
        <p:spPr bwMode="auto">
          <a:xfrm>
            <a:off x="647217" y="1575119"/>
            <a:ext cx="7849567" cy="531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Amburgo, Germania.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5169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 descr="ppt_UMertens_120211_031_s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" r="1695"/>
          <a:stretch>
            <a:fillRect/>
          </a:stretch>
        </p:blipFill>
        <p:spPr bwMode="auto">
          <a:xfrm>
            <a:off x="595119" y="1507676"/>
            <a:ext cx="7953763" cy="537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Amburgo, Germania.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0924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 27"/>
          <p:cNvGrpSpPr/>
          <p:nvPr/>
        </p:nvGrpSpPr>
        <p:grpSpPr>
          <a:xfrm>
            <a:off x="233363" y="2168525"/>
            <a:ext cx="8677275" cy="2520950"/>
            <a:chOff x="215900" y="1268413"/>
            <a:chExt cx="8677275" cy="2520950"/>
          </a:xfrm>
        </p:grpSpPr>
        <p:pic>
          <p:nvPicPr>
            <p:cNvPr id="4" name="Picture 4" descr="key-elements_application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50" y="2170113"/>
              <a:ext cx="1476375" cy="70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key-elements_dispense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2278063"/>
              <a:ext cx="2016125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9" t="8900" r="50188" b="56458"/>
            <a:stretch>
              <a:fillRect/>
            </a:stretch>
          </p:blipFill>
          <p:spPr bwMode="auto">
            <a:xfrm>
              <a:off x="273050" y="1700213"/>
              <a:ext cx="950913" cy="1512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7" descr="key-elements_supply_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36" b="7715"/>
            <a:stretch>
              <a:fillRect/>
            </a:stretch>
          </p:blipFill>
          <p:spPr bwMode="auto">
            <a:xfrm>
              <a:off x="2484438" y="2673350"/>
              <a:ext cx="25574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key-elements_compressi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09"/>
            <a:stretch>
              <a:fillRect/>
            </a:stretch>
          </p:blipFill>
          <p:spPr bwMode="auto">
            <a:xfrm>
              <a:off x="3276600" y="2035175"/>
              <a:ext cx="22320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50825" y="3294063"/>
              <a:ext cx="94461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3399FF"/>
                  </a:solidFill>
                  <a:latin typeface="LindeDaxPowerPoint L" panose="020B0500000000020000" pitchFamily="34" charset="0"/>
                </a:rPr>
                <a:t>Wind power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71775" y="3294063"/>
              <a:ext cx="185185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3399FF"/>
                  </a:solidFill>
                  <a:latin typeface="LindeDaxPowerPoint L" panose="020B0500000000020000" pitchFamily="34" charset="0"/>
                </a:rPr>
                <a:t>Electrolysis &amp; Compression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438775" y="3284538"/>
              <a:ext cx="81144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3399FF"/>
                  </a:solidFill>
                  <a:latin typeface="LindeDaxPowerPoint L" panose="020B0500000000020000" pitchFamily="34" charset="0"/>
                </a:rPr>
                <a:t>Dispenser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50825" y="1665288"/>
              <a:ext cx="8642350" cy="2124075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3399FF"/>
                </a:solidFill>
                <a:latin typeface="LindeDaxPowerPoint L" panose="020B0500000000020000" pitchFamily="34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7216775" y="3284538"/>
              <a:ext cx="144058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3399FF"/>
                  </a:solidFill>
                  <a:latin typeface="LindeDaxPowerPoint L" panose="020B0500000000020000" pitchFamily="34" charset="0"/>
                </a:rPr>
                <a:t>Application / Usage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gray">
            <a:xfrm>
              <a:off x="215900" y="1268413"/>
              <a:ext cx="3671888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68288" indent="-268288" eaLnBrk="0" hangingPunct="0"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1pPr>
              <a:lvl2pPr marL="742950" indent="-285750" eaLnBrk="0" hangingPunct="0"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2pPr>
              <a:lvl3pPr marL="1143000" indent="-228600" eaLnBrk="0" hangingPunct="0"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3pPr>
              <a:lvl4pPr marL="1600200" indent="-228600" eaLnBrk="0" hangingPunct="0"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4pPr>
              <a:lvl5pPr marL="2057400" indent="-228600" eaLnBrk="0" hangingPunct="0"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tabLst>
                  <a:tab pos="539750" algn="l"/>
                </a:tabLs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30000"/>
                </a:spcAft>
                <a:buFont typeface="Arial" pitchFamily="34" charset="0"/>
                <a:buNone/>
              </a:pPr>
              <a:r>
                <a:rPr lang="en-GB" u="sng">
                  <a:solidFill>
                    <a:srgbClr val="3399FF"/>
                  </a:solidFill>
                  <a:latin typeface="LindeDaxPowerPoint L" panose="020B0500000000020000" pitchFamily="34" charset="0"/>
                  <a:sym typeface="Arial" pitchFamily="34" charset="0"/>
                </a:rPr>
                <a:t>Basic flow chart: Wind to hydrogen</a:t>
              </a:r>
              <a:endParaRPr lang="en-US" u="sng">
                <a:solidFill>
                  <a:srgbClr val="3399FF"/>
                </a:solidFill>
                <a:latin typeface="LindeDaxPowerPoint L" panose="020B0500000000020000" pitchFamily="34" charset="0"/>
                <a:sym typeface="Arial" pitchFamily="34" charset="0"/>
              </a:endParaRPr>
            </a:p>
          </p:txBody>
        </p:sp>
        <p:pic>
          <p:nvPicPr>
            <p:cNvPr id="15" name="Picture 15" descr="Stromversorgung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4" t="13469" r="61967" b="74908"/>
            <a:stretch>
              <a:fillRect/>
            </a:stretch>
          </p:blipFill>
          <p:spPr bwMode="auto">
            <a:xfrm>
              <a:off x="1619250" y="2420938"/>
              <a:ext cx="792163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116013" y="3141663"/>
              <a:ext cx="5032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3399FF"/>
                </a:solidFill>
                <a:latin typeface="LindeDaxPowerPoint L" panose="020B0500000000020000" pitchFamily="34" charset="0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1476375" y="2457450"/>
              <a:ext cx="0" cy="68421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3399FF"/>
                </a:solidFill>
                <a:latin typeface="LindeDaxPowerPoint L" panose="020B0500000000020000" pitchFamily="34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1116013" y="3095625"/>
              <a:ext cx="5032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3399FF"/>
                </a:solidFill>
                <a:latin typeface="LindeDaxPowerPoint L" panose="020B0500000000020000" pitchFamily="34" charset="0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2312988" y="3141663"/>
              <a:ext cx="5032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3399FF"/>
                </a:solidFill>
                <a:latin typeface="LindeDaxPowerPoint L" panose="020B0500000000020000" pitchFamily="34" charset="0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2312988" y="3095625"/>
              <a:ext cx="5032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3399FF"/>
                </a:solidFill>
                <a:latin typeface="LindeDaxPowerPoint L" panose="020B0500000000020000" pitchFamily="34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1706563" y="3294063"/>
              <a:ext cx="44275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LindeDaxPowerPoint" pitchFamily="34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3399FF"/>
                  </a:solidFill>
                  <a:latin typeface="LindeDaxPowerPoint L" panose="020B0500000000020000" pitchFamily="34" charset="0"/>
                </a:rPr>
                <a:t>Grid</a:t>
              </a:r>
            </a:p>
          </p:txBody>
        </p:sp>
      </p:grpSp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30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Amburgo, Germania.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0924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440160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Fornire energia al mondo.</a:t>
            </a:r>
            <a:b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</a:b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Una domanda in continua crescita.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/>
          <a:stretch/>
        </p:blipFill>
        <p:spPr bwMode="auto">
          <a:xfrm>
            <a:off x="-1" y="1506070"/>
            <a:ext cx="9176555" cy="56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9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72009" y="1484784"/>
            <a:ext cx="9036495" cy="5472608"/>
            <a:chOff x="200025" y="1227138"/>
            <a:chExt cx="8710613" cy="5387975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00025" y="1227138"/>
              <a:ext cx="8710613" cy="538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57" b="90142"/>
            <a:stretch/>
          </p:blipFill>
          <p:spPr bwMode="gray">
            <a:xfrm>
              <a:off x="3131840" y="1241667"/>
              <a:ext cx="3496698" cy="531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Progetto H2-BER.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Berlino, Germania.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514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Progetto H2-BER.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Berlino, Germania.</a:t>
            </a:r>
            <a:endParaRPr lang="it-IT" sz="2000" dirty="0"/>
          </a:p>
        </p:txBody>
      </p:sp>
      <p:pic>
        <p:nvPicPr>
          <p:cNvPr id="19458" name="Picture 2" descr="C:\Users\IT0004\Pictures\2015\SAMSUNG LINDE\20151028_1526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9"/>
          <a:stretch/>
        </p:blipFill>
        <p:spPr bwMode="auto">
          <a:xfrm>
            <a:off x="0" y="1621615"/>
            <a:ext cx="9144000" cy="523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Progetti di mobilità a 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Idrogeno. </a:t>
            </a:r>
            <a:endParaRPr lang="it-IT" sz="3200" dirty="0" smtClean="0">
              <a:solidFill>
                <a:srgbClr val="3399FF"/>
              </a:solidFill>
              <a:latin typeface="LindeDaxPowerPoint L" panose="020B0500000000020000" pitchFamily="34" charset="0"/>
            </a:endParaRPr>
          </a:p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Italia.</a:t>
            </a:r>
            <a:endParaRPr lang="it-IT" sz="2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grpSp>
        <p:nvGrpSpPr>
          <p:cNvPr id="8" name="Gruppo 7"/>
          <p:cNvGrpSpPr/>
          <p:nvPr/>
        </p:nvGrpSpPr>
        <p:grpSpPr>
          <a:xfrm>
            <a:off x="395536" y="1763688"/>
            <a:ext cx="3888432" cy="4833664"/>
            <a:chOff x="627360" y="1916832"/>
            <a:chExt cx="3389362" cy="4181450"/>
          </a:xfrm>
        </p:grpSpPr>
        <p:pic>
          <p:nvPicPr>
            <p:cNvPr id="9" name="Picture 2" descr="C:\Users\IT0004\Documents\HyFIVE\Europe_network_0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60" y="2708920"/>
              <a:ext cx="3389362" cy="3389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IT0004\Documents\HyFIVE\HyFiveLogo_336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79" y="1916832"/>
              <a:ext cx="3209925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64101"/>
            <a:ext cx="3816424" cy="51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Bolzano, Italia.</a:t>
            </a:r>
            <a:endParaRPr lang="it-IT" sz="2000" dirty="0"/>
          </a:p>
        </p:txBody>
      </p:sp>
      <p:pic>
        <p:nvPicPr>
          <p:cNvPr id="23" name="Picture 2" descr="C:\Users\IT0004\Documents\Offerte\2014\IIT Bolzano\Foto\2013_08_21\Foto0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1628800"/>
            <a:ext cx="6948264" cy="521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Bolzano, Italia.</a:t>
            </a:r>
            <a:endParaRPr lang="it-IT" sz="2000" dirty="0"/>
          </a:p>
        </p:txBody>
      </p:sp>
      <p:pic>
        <p:nvPicPr>
          <p:cNvPr id="5" name="Immagin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"/>
          <a:stretch/>
        </p:blipFill>
        <p:spPr bwMode="auto">
          <a:xfrm>
            <a:off x="250613" y="1534387"/>
            <a:ext cx="8642775" cy="532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Bolzano, Italia.</a:t>
            </a:r>
            <a:endParaRPr lang="it-IT" sz="2000" dirty="0"/>
          </a:p>
        </p:txBody>
      </p:sp>
      <p:pic>
        <p:nvPicPr>
          <p:cNvPr id="23" name="Picture 8" descr="C:\Users\IT0004\Documents\Offerte\2014\IIT Bolzano\Foto\2014_11_25\Loaker\1073809_561352930631083_403146788011804228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8376" b="3883"/>
          <a:stretch>
            <a:fillRect/>
          </a:stretch>
        </p:blipFill>
        <p:spPr bwMode="auto">
          <a:xfrm>
            <a:off x="962360" y="1522277"/>
            <a:ext cx="7219280" cy="5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Bolzano, Italia.</a:t>
            </a:r>
            <a:endParaRPr lang="it-IT" sz="2000" dirty="0"/>
          </a:p>
        </p:txBody>
      </p:sp>
      <p:pic>
        <p:nvPicPr>
          <p:cNvPr id="23" name="Picture 2" descr="C:\Users\IT0004\Documents\Offerte\2014\IIT Bolzano\Foto\2014_11_25\Loaker\1557363_563128373786872_877369756907750712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r="4445" b="3519"/>
          <a:stretch>
            <a:fillRect/>
          </a:stretch>
        </p:blipFill>
        <p:spPr bwMode="auto">
          <a:xfrm>
            <a:off x="755576" y="1632129"/>
            <a:ext cx="7632848" cy="525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Bolzano, Italia.</a:t>
            </a:r>
            <a:endParaRPr lang="it-IT" sz="2000" dirty="0"/>
          </a:p>
        </p:txBody>
      </p:sp>
      <p:pic>
        <p:nvPicPr>
          <p:cNvPr id="2050" name="Picture 2" descr="C:\Users\IT0004\Documents\idrogeno\Disseminazione\csm_DSC_0193_small_5953f624d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7"/>
          <a:stretch/>
        </p:blipFill>
        <p:spPr bwMode="auto">
          <a:xfrm>
            <a:off x="0" y="1484784"/>
            <a:ext cx="9144000" cy="54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Bolzano, Italia.</a:t>
            </a:r>
            <a:endParaRPr lang="it-IT" sz="2000" dirty="0"/>
          </a:p>
        </p:txBody>
      </p:sp>
      <p:pic>
        <p:nvPicPr>
          <p:cNvPr id="3074" name="Picture 2" descr="C:\Users\IT0004\Documents\idrogeno\Disseminazione\csm_STA_credit_Roman_Oberrauch_478cafb6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" b="16666"/>
          <a:stretch/>
        </p:blipFill>
        <p:spPr bwMode="auto">
          <a:xfrm>
            <a:off x="0" y="1518647"/>
            <a:ext cx="9144000" cy="551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Bolzano, Italia.</a:t>
            </a:r>
            <a:endParaRPr lang="it-IT" sz="2000" dirty="0"/>
          </a:p>
        </p:txBody>
      </p:sp>
      <p:pic>
        <p:nvPicPr>
          <p:cNvPr id="4098" name="Picture 2" descr="C:\Users\IT0004\Documents\idrogeno\Disseminazione\csm_ivo_corra_C-4729_bdcbbd0c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3057"/>
          <a:stretch/>
        </p:blipFill>
        <p:spPr bwMode="auto">
          <a:xfrm>
            <a:off x="251520" y="1560646"/>
            <a:ext cx="8568952" cy="53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9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0375"/>
            <a:ext cx="9144000" cy="1670433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Preservando l’ambiente e la salute. </a:t>
            </a:r>
            <a:b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</a:b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Ricercando relazioni internazionali </a:t>
            </a:r>
            <a:b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</a:b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più eque.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/>
        </p:blipFill>
        <p:spPr>
          <a:xfrm>
            <a:off x="-36512" y="1702838"/>
            <a:ext cx="9180512" cy="51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Milano, Italia.</a:t>
            </a:r>
            <a:endParaRPr lang="it-IT" sz="2000" dirty="0"/>
          </a:p>
        </p:txBody>
      </p:sp>
      <p:pic>
        <p:nvPicPr>
          <p:cNvPr id="4098" name="Picture 2" descr="C:\Users\IT0004\Documents\idrogeno\Disseminazione\Materiale Back-up\Immagini\L_20151210_82017_347414_1813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545857"/>
            <a:ext cx="9180512" cy="43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Milano, Italia.</a:t>
            </a:r>
            <a:endParaRPr lang="it-IT" sz="2000" dirty="0"/>
          </a:p>
        </p:txBody>
      </p:sp>
      <p:pic>
        <p:nvPicPr>
          <p:cNvPr id="4" name="Picture 2" descr="C:\Users\IT0004\Pictures\Foto\Foto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21"/>
          <a:stretch>
            <a:fillRect/>
          </a:stretch>
        </p:blipFill>
        <p:spPr bwMode="auto">
          <a:xfrm>
            <a:off x="-36513" y="2276872"/>
            <a:ext cx="921543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4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Un futuro pulito, oggi.</a:t>
            </a:r>
            <a:endParaRPr lang="it-IT" sz="3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Milano, Italia.</a:t>
            </a:r>
            <a:endParaRPr lang="it-IT" sz="2000" dirty="0"/>
          </a:p>
        </p:txBody>
      </p:sp>
      <p:pic>
        <p:nvPicPr>
          <p:cNvPr id="1026" name="Picture 2" descr="C:\Users\IT0004\Pictures\2015\SAMSUNG LINDE\20151105_1520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t="11002" r="9314" b="5076"/>
          <a:stretch/>
        </p:blipFill>
        <p:spPr bwMode="auto">
          <a:xfrm>
            <a:off x="-36511" y="2780928"/>
            <a:ext cx="6292063" cy="40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5"/>
          <a:stretch/>
        </p:blipFill>
        <p:spPr>
          <a:xfrm>
            <a:off x="6444208" y="2796907"/>
            <a:ext cx="2699791" cy="4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e 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pic>
        <p:nvPicPr>
          <p:cNvPr id="10242" name="Picture 2" descr="C:\Users\IT0004\Documents\idrogeno\Disseminazione\Linde_BeeZero_City_0645%20(1)14_2580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r="10481"/>
          <a:stretch/>
        </p:blipFill>
        <p:spPr bwMode="auto">
          <a:xfrm>
            <a:off x="-4648" y="1800200"/>
            <a:ext cx="914864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BeeZero</a:t>
            </a:r>
            <a:r>
              <a:rPr lang="it-IT" sz="2000" baseline="30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®</a:t>
            </a:r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, car-</a:t>
            </a:r>
            <a:r>
              <a:rPr lang="it-IT" sz="20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sharing</a:t>
            </a:r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 di The Linde </a:t>
            </a:r>
            <a:r>
              <a:rPr lang="it-IT" sz="20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Group </a:t>
            </a:r>
          </a:p>
        </p:txBody>
      </p:sp>
    </p:spTree>
    <p:extLst>
      <p:ext uri="{BB962C8B-B14F-4D97-AF65-F5344CB8AC3E}">
        <p14:creationId xmlns:p14="http://schemas.microsoft.com/office/powerpoint/2010/main" val="41357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e 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BeeZero</a:t>
            </a:r>
            <a:r>
              <a:rPr lang="it-IT" sz="2000" baseline="30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®</a:t>
            </a:r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, car-</a:t>
            </a:r>
            <a:r>
              <a:rPr lang="it-IT" sz="20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sharing</a:t>
            </a:r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 di The Linde </a:t>
            </a:r>
            <a:r>
              <a:rPr lang="it-IT" sz="20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Group </a:t>
            </a:r>
          </a:p>
        </p:txBody>
      </p:sp>
      <p:pic>
        <p:nvPicPr>
          <p:cNvPr id="11267" name="Picture 3" descr="C:\Users\IT0004\Documents\idrogeno\Disseminazione\Linde_BeeZero_Spring_079314_258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" y="1596041"/>
            <a:ext cx="7884368" cy="52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e </a:t>
            </a:r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BeeZero</a:t>
            </a:r>
            <a:r>
              <a:rPr lang="it-IT" sz="2000" baseline="30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®</a:t>
            </a:r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, car-</a:t>
            </a:r>
            <a:r>
              <a:rPr lang="it-IT" sz="20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sharing</a:t>
            </a:r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 di The Linde </a:t>
            </a:r>
            <a:r>
              <a:rPr lang="it-IT" sz="20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Group </a:t>
            </a:r>
          </a:p>
        </p:txBody>
      </p:sp>
      <p:pic>
        <p:nvPicPr>
          <p:cNvPr id="12290" name="Picture 2" descr="C:\Users\IT0004\Documents\idrogeno\Disseminazione\Bild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4" y="1587552"/>
            <a:ext cx="7905672" cy="52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e 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4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Anguillara Sabazia  11-12 Giugno 2016</a:t>
            </a:r>
          </a:p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Primo Festival alimentato con energia a idrogeno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1026" name="Picture 2" descr="C:\Users\IT0004\Pictures\2016\GenPort\anguillara-by-nigh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1"/>
          <a:stretch/>
        </p:blipFill>
        <p:spPr bwMode="auto">
          <a:xfrm>
            <a:off x="0" y="1556793"/>
            <a:ext cx="914400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e 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4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Anguillara Sabazia  11-12 Giugno 2016</a:t>
            </a:r>
          </a:p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Primo Festival alimentato con energia a idrogeno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6" name="Picture 2" descr="C:\Users\IT0004\Pictures\2016\GenPort\20160531_122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10870" r="6923" b="18045"/>
          <a:stretch/>
        </p:blipFill>
        <p:spPr bwMode="auto">
          <a:xfrm>
            <a:off x="5277" y="1684338"/>
            <a:ext cx="4926763" cy="5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IT0004\Pictures\2016\GenPort\Anguillara INSTRADAART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1"/>
          <a:stretch/>
        </p:blipFill>
        <p:spPr bwMode="auto">
          <a:xfrm>
            <a:off x="4932040" y="1684338"/>
            <a:ext cx="4248472" cy="517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e 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4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FAST – Milano  – Conferenza sullo sviluppo degli impieghi dell’idrogeno - 01 Luglio 2016</a:t>
            </a:r>
          </a:p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Produzione di energia a zero emissioni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1027" name="Picture 3" descr="C:\Users\IT0004\Pictures\2016\GenPort\20160701_1036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 b="15294"/>
          <a:stretch/>
        </p:blipFill>
        <p:spPr bwMode="auto">
          <a:xfrm>
            <a:off x="0" y="1815843"/>
            <a:ext cx="9144000" cy="506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e 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4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FAST – Milano  – Conferenza sullo sviluppo degli impieghi dell’idrogeno - 01 Luglio 2016</a:t>
            </a:r>
          </a:p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Produzione di energia a zero emissioni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3074" name="Picture 2" descr="C:\Users\IT0004\Pictures\2016\GenPort\20160701_1151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2157"/>
          <a:stretch/>
        </p:blipFill>
        <p:spPr bwMode="auto">
          <a:xfrm>
            <a:off x="2242009" y="1745704"/>
            <a:ext cx="4659982" cy="51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0375"/>
            <a:ext cx="9144000" cy="1670433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Preservando l’ambiente e la salute. </a:t>
            </a:r>
            <a:b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</a:b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Ricercando relazioni internazionali </a:t>
            </a:r>
            <a:b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</a:b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più eque.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145"/>
            <a:ext cx="9180512" cy="43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e 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4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Lago di Bracciano (RM) - 05 Settembre 2016</a:t>
            </a:r>
          </a:p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Imbarcazione da pesca sportiva - motore elettrico a idrogeno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1026" name="Picture 2" descr="C:\Users\IT0004\Pictures\2016\GenPort\IMG-20160905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8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9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Libertà di movimento e divertimento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7208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4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Lago di Bracciano (RM) - 05 Settembre 2016</a:t>
            </a:r>
          </a:p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Imbarcazione da pesca sportiva - motore elettrico a idrogeno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2050" name="Picture 2" descr="C:\Users\IT0004\Pictures\2016\GenPort\IMG-20160905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8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Competenz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Linde.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6816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41574" y="1466892"/>
            <a:ext cx="6660852" cy="531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24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Competenz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Linde.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6816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6" name="Picture 3" descr="LT_2_11_S18 Gruener_Wasserstoff_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1" r="22316"/>
          <a:stretch>
            <a:fillRect/>
          </a:stretch>
        </p:blipFill>
        <p:spPr bwMode="auto">
          <a:xfrm>
            <a:off x="250825" y="1674813"/>
            <a:ext cx="8605838" cy="4630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Competenz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a 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Linde.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6816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7" b="1570"/>
          <a:stretch>
            <a:fillRect/>
          </a:stretch>
        </p:blipFill>
        <p:spPr bwMode="auto">
          <a:xfrm>
            <a:off x="250825" y="1665288"/>
            <a:ext cx="7237413" cy="251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21213"/>
            <a:ext cx="3276600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4"/>
          <p:cNvSpPr txBox="1">
            <a:spLocks noChangeArrowheads="1"/>
          </p:cNvSpPr>
          <p:nvPr/>
        </p:nvSpPr>
        <p:spPr bwMode="gray">
          <a:xfrm>
            <a:off x="250825" y="3848100"/>
            <a:ext cx="2198688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indeDaxPowerPoin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indeDaxPowerPoin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indeDaxPowerPoin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indeDaxPowerPoint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b="1">
                <a:solidFill>
                  <a:schemeClr val="bg1"/>
                </a:solidFill>
              </a:rPr>
              <a:t>Pyroreformer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gray">
          <a:xfrm>
            <a:off x="4824413" y="3848100"/>
            <a:ext cx="2667000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LindeDaxPowerPoin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indeDaxPowerPoin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indeDaxPowerPoin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indeDaxPowerPoin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indeDaxPowerPoint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b="1">
                <a:solidFill>
                  <a:schemeClr val="bg1"/>
                </a:solidFill>
              </a:rPr>
              <a:t>Glycerol storage &amp; cleaning</a:t>
            </a:r>
          </a:p>
        </p:txBody>
      </p:sp>
      <p:pic>
        <p:nvPicPr>
          <p:cNvPr id="10" name="Picture 2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17282" r="12639" b="3499"/>
          <a:stretch>
            <a:fillRect/>
          </a:stretch>
        </p:blipFill>
        <p:spPr bwMode="gray">
          <a:xfrm>
            <a:off x="4248150" y="4621213"/>
            <a:ext cx="3276600" cy="2120900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gray">
          <a:xfrm>
            <a:off x="203200" y="4257675"/>
            <a:ext cx="4211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8288" indent="-268288" eaLnBrk="0" hangingPunct="0"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1pPr>
            <a:lvl2pPr marL="742950" indent="-285750" eaLnBrk="0" hangingPunct="0"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2pPr>
            <a:lvl3pPr marL="1143000" indent="-228600" eaLnBrk="0" hangingPunct="0"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3pPr>
            <a:lvl4pPr marL="1600200" indent="-228600" eaLnBrk="0" hangingPunct="0"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4pPr>
            <a:lvl5pPr marL="2057400" indent="-228600" eaLnBrk="0" hangingPunct="0"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 sz="1600">
                <a:solidFill>
                  <a:schemeClr val="tx1"/>
                </a:solidFill>
                <a:latin typeface="LindeDaxPowerPoin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30000"/>
              </a:spcAft>
              <a:buFont typeface="Arial" pitchFamily="34" charset="0"/>
              <a:buNone/>
            </a:pPr>
            <a:r>
              <a:rPr lang="en-GB" sz="1400">
                <a:sym typeface="Arial" pitchFamily="34" charset="0"/>
              </a:rPr>
              <a:t>Pyrolysis</a:t>
            </a:r>
            <a:r>
              <a:rPr lang="en-GB" b="1" u="sng">
                <a:sym typeface="Arial" pitchFamily="34" charset="0"/>
              </a:rPr>
              <a:t> </a:t>
            </a:r>
            <a:endParaRPr lang="en-US" b="1" u="sng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Tecnologia Linde.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6816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solidFill>
                  <a:srgbClr val="3399FF"/>
                </a:solidFill>
                <a:latin typeface="LindeDaxPowerPoint L" panose="020B0500000000020000" pitchFamily="34" charset="0"/>
              </a:rPr>
              <a:t>Compressore Ionico </a:t>
            </a:r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 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6" name="Picture 2" descr="C:\Users\IT0004\Documents\idrogeno\Disseminazione\20160421_81963_463914_2597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1368"/>
            <a:ext cx="7488832" cy="52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0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Tecnologia Linde.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6816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Cryopump</a:t>
            </a:r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 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24579" name="Picture 3" descr="C:\Users\IT0004\Documents\idrogeno\Disseminazione\20160421_84828_463814_259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11" y="1592348"/>
            <a:ext cx="3509578" cy="526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Tecnologia Linde.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35496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Stazione idrogeno e Centro Tecnologico Linde di Monaco (D)  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1026" name="Picture 2" descr="C:\Users\IT0004\Documents\idrogeno\Disseminazione\Presentazioni\Foto Stazioni\Linde_Muni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6"/>
          <a:stretch/>
        </p:blipFill>
        <p:spPr bwMode="auto">
          <a:xfrm>
            <a:off x="0" y="2026424"/>
            <a:ext cx="9144000" cy="485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/>
          <p:cNvSpPr txBox="1">
            <a:spLocks/>
          </p:cNvSpPr>
          <p:nvPr/>
        </p:nvSpPr>
        <p:spPr>
          <a:xfrm>
            <a:off x="14808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Tecnologia Linde.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4808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0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35496" y="6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Stazione idrogeno e Centro Tecnologico Linde di Monaco (D)  </a:t>
            </a:r>
            <a:endParaRPr lang="it-IT" sz="20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2050" name="Picture 2" descr="C:\Users\IT0004\Documents\idrogeno\Disseminazione\Presentazioni\Foto Stazioni\Linde_Munich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07"/>
          <a:stretch/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685800" y="2593739"/>
            <a:ext cx="7772400" cy="835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Grazie per l’attenzione.</a:t>
            </a:r>
            <a:endParaRPr lang="it-IT" dirty="0">
              <a:solidFill>
                <a:schemeClr val="accent2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942656" y="4581128"/>
            <a:ext cx="3949824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Contatti:</a:t>
            </a: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Alessio </a:t>
            </a:r>
            <a:r>
              <a:rPr lang="it-IT" sz="1800" dirty="0" err="1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Cogliati</a:t>
            </a:r>
            <a:endParaRPr lang="it-IT" sz="1800" dirty="0" smtClean="0">
              <a:solidFill>
                <a:schemeClr val="accent2"/>
              </a:solidFill>
              <a:latin typeface="LindeDaxPowerPoint L" panose="020B0500000000020000" pitchFamily="34" charset="0"/>
            </a:endParaRP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Linde Gas Italia</a:t>
            </a: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Via Guido Rossa 3</a:t>
            </a: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20010 Arluno(MI)</a:t>
            </a: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Tel.: 02 90 373 1</a:t>
            </a:r>
          </a:p>
          <a:p>
            <a:pPr algn="l"/>
            <a:r>
              <a:rPr lang="it-IT" sz="1800" dirty="0" smtClean="0">
                <a:solidFill>
                  <a:schemeClr val="accent2"/>
                </a:solidFill>
                <a:latin typeface="LindeDaxPowerPoint L" panose="020B0500000000020000" pitchFamily="34" charset="0"/>
              </a:rPr>
              <a:t>Email: alessio.cogliati@it.linde-gas.com</a:t>
            </a:r>
            <a:endParaRPr lang="it-IT" sz="1800" dirty="0">
              <a:solidFill>
                <a:schemeClr val="accent2"/>
              </a:solidFill>
              <a:latin typeface="LindeDaxPowerPoint L" panose="020B05000000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0375"/>
            <a:ext cx="9144000" cy="1670433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Preservando l’ambiente e la salute. </a:t>
            </a:r>
            <a:b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</a:b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Ricercando relazioni internazionali </a:t>
            </a:r>
            <a:b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</a:b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più eque.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-3188" r="277" b="-15202"/>
          <a:stretch/>
        </p:blipFill>
        <p:spPr>
          <a:xfrm>
            <a:off x="4076424" y="3068960"/>
            <a:ext cx="5104088" cy="43541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r="12367"/>
          <a:stretch/>
        </p:blipFill>
        <p:spPr>
          <a:xfrm>
            <a:off x="0" y="2204864"/>
            <a:ext cx="4427984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18048"/>
            <a:ext cx="8229600" cy="1143000"/>
          </a:xfrm>
        </p:spPr>
        <p:txBody>
          <a:bodyPr>
            <a:noAutofit/>
          </a:bodyPr>
          <a:lstStyle/>
          <a:p>
            <a:r>
              <a:rPr lang="it-IT" sz="96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?</a:t>
            </a:r>
            <a:endParaRPr lang="it-IT" sz="96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467544" y="4518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Come affrontare questa sfida…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Le fonti di energia.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558924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3200">
                <a:solidFill>
                  <a:schemeClr val="accent4"/>
                </a:solidFill>
                <a:latin typeface="LindeDaxPowerPoint L" panose="020B0500000000020000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3399FF"/>
                </a:solidFill>
              </a:rPr>
              <a:t>Le risorse fossili sono </a:t>
            </a:r>
            <a:r>
              <a:rPr lang="it-IT" dirty="0" smtClean="0">
                <a:solidFill>
                  <a:srgbClr val="3399FF"/>
                </a:solidFill>
              </a:rPr>
              <a:t>anche importanti </a:t>
            </a:r>
            <a:r>
              <a:rPr lang="it-IT" dirty="0">
                <a:solidFill>
                  <a:srgbClr val="3399FF"/>
                </a:solidFill>
              </a:rPr>
              <a:t>materie </a:t>
            </a:r>
            <a:r>
              <a:rPr lang="it-IT" dirty="0" smtClean="0">
                <a:solidFill>
                  <a:srgbClr val="3399FF"/>
                </a:solidFill>
              </a:rPr>
              <a:t>prime.</a:t>
            </a:r>
            <a:endParaRPr lang="it-IT" dirty="0">
              <a:solidFill>
                <a:srgbClr val="3399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2"/>
          <a:stretch/>
        </p:blipFill>
        <p:spPr bwMode="auto">
          <a:xfrm>
            <a:off x="4572000" y="1566454"/>
            <a:ext cx="3898194" cy="409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179512" y="1988840"/>
            <a:ext cx="3744416" cy="3168352"/>
            <a:chOff x="467544" y="2132856"/>
            <a:chExt cx="3240360" cy="2736304"/>
          </a:xfrm>
        </p:grpSpPr>
        <p:grpSp>
          <p:nvGrpSpPr>
            <p:cNvPr id="6" name="Gruppo 5"/>
            <p:cNvGrpSpPr/>
            <p:nvPr/>
          </p:nvGrpSpPr>
          <p:grpSpPr>
            <a:xfrm>
              <a:off x="467544" y="2149626"/>
              <a:ext cx="1437915" cy="2719534"/>
              <a:chOff x="34698" y="1018749"/>
              <a:chExt cx="1437915" cy="2719534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517"/>
              <a:stretch/>
            </p:blipFill>
            <p:spPr bwMode="auto">
              <a:xfrm>
                <a:off x="34698" y="2281192"/>
                <a:ext cx="1437915" cy="1457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554" y="1018749"/>
                <a:ext cx="1238205" cy="126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05"/>
            <a:stretch/>
          </p:blipFill>
          <p:spPr bwMode="auto">
            <a:xfrm>
              <a:off x="2269989" y="2132856"/>
              <a:ext cx="1437915" cy="2170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54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pPr algn="l"/>
            <a:r>
              <a:rPr lang="it-IT" sz="3200" dirty="0" err="1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Decarbonizzazione</a:t>
            </a:r>
            <a:r>
              <a:rPr lang="it-IT" sz="3200" dirty="0" smtClean="0">
                <a:solidFill>
                  <a:srgbClr val="3399FF"/>
                </a:solidFill>
                <a:latin typeface="LindeDaxPowerPoint L" panose="020B0500000000020000" pitchFamily="34" charset="0"/>
              </a:rPr>
              <a:t>.</a:t>
            </a:r>
            <a:endParaRPr lang="it-IT" sz="3200" dirty="0">
              <a:solidFill>
                <a:srgbClr val="3399FF"/>
              </a:solidFill>
              <a:latin typeface="LindeDaxPowerPoint L" panose="020B0500000000020000" pitchFamily="34" charset="0"/>
            </a:endParaRPr>
          </a:p>
        </p:txBody>
      </p:sp>
      <p:pic>
        <p:nvPicPr>
          <p:cNvPr id="3" name="Picture 4" descr="co2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1188" y="3273425"/>
            <a:ext cx="79216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gray">
          <a:xfrm>
            <a:off x="323850" y="1557338"/>
            <a:ext cx="8496300" cy="79216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lIns="90000" tIns="82800" rIns="90000" bIns="46800" anchor="ctr"/>
          <a:lstStyle/>
          <a:p>
            <a:pPr>
              <a:defRPr/>
            </a:pPr>
            <a:endParaRPr lang="de-DE" sz="2400" b="1" baseline="-25000">
              <a:latin typeface="LindeDaxPowerPoint L" panose="020B0500000000020000" pitchFamily="34" charset="0"/>
              <a:ea typeface="ＭＳ Ｐゴシック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gray">
          <a:xfrm>
            <a:off x="323850" y="1557338"/>
            <a:ext cx="280799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de-DE" sz="2400" b="1" dirty="0" err="1" smtClean="0">
                <a:latin typeface="LindeDaxPowerPoint L" panose="020B0500000000020000" pitchFamily="34" charset="0"/>
                <a:ea typeface="MS PGothic" pitchFamily="34" charset="-128"/>
              </a:rPr>
              <a:t>Contenuto</a:t>
            </a:r>
            <a:r>
              <a:rPr lang="de-DE" sz="2400" b="1" dirty="0" smtClean="0">
                <a:latin typeface="LindeDaxPowerPoint L" panose="020B0500000000020000" pitchFamily="34" charset="0"/>
                <a:ea typeface="MS PGothic" pitchFamily="34" charset="-128"/>
              </a:rPr>
              <a:t> in </a:t>
            </a:r>
            <a:r>
              <a:rPr lang="de-DE" sz="2400" b="1" dirty="0" err="1" smtClean="0">
                <a:latin typeface="LindeDaxPowerPoint L" panose="020B0500000000020000" pitchFamily="34" charset="0"/>
                <a:ea typeface="MS PGothic" pitchFamily="34" charset="-128"/>
              </a:rPr>
              <a:t>carbonio</a:t>
            </a:r>
            <a:endParaRPr lang="de-DE" b="1" dirty="0">
              <a:latin typeface="LindeDaxPowerPoint L" panose="020B0500000000020000" pitchFamily="34" charset="0"/>
              <a:ea typeface="MS PGothic" pitchFamily="34" charset="-128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gray">
          <a:xfrm>
            <a:off x="755650" y="5661025"/>
            <a:ext cx="20161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de-DE" b="1" dirty="0" err="1" smtClean="0">
                <a:latin typeface="LindeDaxPowerPoint L" panose="020B0500000000020000" pitchFamily="34" charset="0"/>
                <a:ea typeface="MS PGothic" pitchFamily="34" charset="-128"/>
              </a:rPr>
              <a:t>Inizio</a:t>
            </a:r>
            <a:r>
              <a:rPr lang="de-DE" b="1" dirty="0" smtClean="0">
                <a:latin typeface="LindeDaxPowerPoint L" panose="020B0500000000020000" pitchFamily="34" charset="0"/>
                <a:ea typeface="MS PGothic" pitchFamily="34" charset="-128"/>
              </a:rPr>
              <a:t> </a:t>
            </a:r>
            <a:r>
              <a:rPr lang="de-DE" b="1" dirty="0" err="1" smtClean="0">
                <a:latin typeface="LindeDaxPowerPoint L" panose="020B0500000000020000" pitchFamily="34" charset="0"/>
                <a:ea typeface="MS PGothic" pitchFamily="34" charset="-128"/>
              </a:rPr>
              <a:t>dell‘era</a:t>
            </a:r>
            <a:r>
              <a:rPr lang="de-DE" b="1" dirty="0" smtClean="0">
                <a:latin typeface="LindeDaxPowerPoint L" panose="020B0500000000020000" pitchFamily="34" charset="0"/>
                <a:ea typeface="MS PGothic" pitchFamily="34" charset="-128"/>
              </a:rPr>
              <a:t> </a:t>
            </a:r>
            <a:r>
              <a:rPr lang="de-DE" b="1" dirty="0" err="1" smtClean="0">
                <a:latin typeface="LindeDaxPowerPoint L" panose="020B0500000000020000" pitchFamily="34" charset="0"/>
                <a:ea typeface="MS PGothic" pitchFamily="34" charset="-128"/>
              </a:rPr>
              <a:t>industriale</a:t>
            </a:r>
            <a:endParaRPr lang="de-DE" b="1" dirty="0">
              <a:latin typeface="LindeDaxPowerPoint L" panose="020B0500000000020000" pitchFamily="34" charset="0"/>
              <a:ea typeface="MS PGothic" pitchFamily="34" charset="-128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gray">
          <a:xfrm>
            <a:off x="4140200" y="5661025"/>
            <a:ext cx="20161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de-DE" b="1" dirty="0" err="1" smtClean="0">
                <a:solidFill>
                  <a:srgbClr val="996633"/>
                </a:solidFill>
                <a:latin typeface="LindeDaxPowerPoint L" panose="020B0500000000020000" pitchFamily="34" charset="0"/>
                <a:ea typeface="MS PGothic" pitchFamily="34" charset="-128"/>
              </a:rPr>
              <a:t>oggi</a:t>
            </a:r>
            <a:endParaRPr lang="de-DE" b="1" dirty="0">
              <a:latin typeface="LindeDaxPowerPoint L" panose="020B0500000000020000" pitchFamily="34" charset="0"/>
              <a:ea typeface="MS PGothic" pitchFamily="34" charset="-128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gray">
          <a:xfrm>
            <a:off x="7451725" y="5661025"/>
            <a:ext cx="1368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de-DE" b="1" dirty="0" err="1" smtClean="0">
                <a:solidFill>
                  <a:srgbClr val="3399FF"/>
                </a:solidFill>
                <a:latin typeface="LindeDaxPowerPoint L" panose="020B0500000000020000" pitchFamily="34" charset="0"/>
                <a:ea typeface="MS PGothic" pitchFamily="34" charset="-128"/>
              </a:rPr>
              <a:t>domani</a:t>
            </a:r>
            <a:r>
              <a:rPr lang="de-DE" dirty="0" smtClean="0">
                <a:solidFill>
                  <a:srgbClr val="3399FF"/>
                </a:solidFill>
                <a:latin typeface="LindeDaxPowerPoint L" panose="020B0500000000020000" pitchFamily="34" charset="0"/>
                <a:ea typeface="MS PGothic" pitchFamily="34" charset="-128"/>
              </a:rPr>
              <a:t> </a:t>
            </a:r>
            <a:endParaRPr lang="de-DE" dirty="0">
              <a:solidFill>
                <a:srgbClr val="3399FF"/>
              </a:solidFill>
              <a:latin typeface="LindeDaxPowerPoint L" panose="020B0500000000020000" pitchFamily="34" charset="0"/>
              <a:ea typeface="MS PGothic" pitchFamily="34" charset="-128"/>
            </a:endParaRPr>
          </a:p>
        </p:txBody>
      </p:sp>
      <p:sp>
        <p:nvSpPr>
          <p:cNvPr id="9" name="Line 21"/>
          <p:cNvSpPr>
            <a:spLocks noChangeShapeType="1"/>
          </p:cNvSpPr>
          <p:nvPr/>
        </p:nvSpPr>
        <p:spPr bwMode="gray">
          <a:xfrm>
            <a:off x="5580063" y="6021388"/>
            <a:ext cx="17637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defRPr/>
            </a:pPr>
            <a:endParaRPr lang="de-DE">
              <a:latin typeface="LindeDaxPowerPoint L" panose="020B0500000000020000" pitchFamily="34" charset="0"/>
              <a:ea typeface="ＭＳ Ｐゴシック" charset="0"/>
            </a:endParaRPr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gray">
          <a:xfrm>
            <a:off x="2700338" y="6021388"/>
            <a:ext cx="19431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defRPr/>
            </a:pPr>
            <a:endParaRPr lang="de-DE">
              <a:latin typeface="LindeDaxPowerPoint L" panose="020B0500000000020000" pitchFamily="34" charset="0"/>
              <a:ea typeface="ＭＳ Ｐゴシック" charset="0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gray">
          <a:xfrm>
            <a:off x="755650" y="2493963"/>
            <a:ext cx="20161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de-DE" b="1" dirty="0" err="1" smtClean="0">
                <a:latin typeface="LindeDaxPowerPoint L" panose="020B0500000000020000" pitchFamily="34" charset="0"/>
                <a:ea typeface="MS PGothic" pitchFamily="34" charset="-128"/>
              </a:rPr>
              <a:t>Carbone</a:t>
            </a:r>
            <a:endParaRPr lang="de-DE" b="1" dirty="0">
              <a:latin typeface="LindeDaxPowerPoint L" panose="020B0500000000020000" pitchFamily="34" charset="0"/>
              <a:ea typeface="MS PGothic" pitchFamily="34" charset="-128"/>
            </a:endParaRPr>
          </a:p>
          <a:p>
            <a:pPr algn="ctr">
              <a:defRPr/>
            </a:pPr>
            <a:r>
              <a:rPr lang="de-DE" dirty="0" smtClean="0">
                <a:latin typeface="LindeDaxPowerPoint L" panose="020B0500000000020000" pitchFamily="34" charset="0"/>
                <a:ea typeface="MS PGothic" pitchFamily="34" charset="-128"/>
              </a:rPr>
              <a:t> </a:t>
            </a:r>
            <a:r>
              <a:rPr lang="de-DE" dirty="0" err="1" smtClean="0">
                <a:latin typeface="LindeDaxPowerPoint L" panose="020B0500000000020000" pitchFamily="34" charset="0"/>
                <a:ea typeface="MS PGothic" pitchFamily="34" charset="-128"/>
              </a:rPr>
              <a:t>rapprto</a:t>
            </a:r>
            <a:r>
              <a:rPr lang="de-DE" dirty="0" smtClean="0">
                <a:latin typeface="LindeDaxPowerPoint L" panose="020B0500000000020000" pitchFamily="34" charset="0"/>
                <a:ea typeface="MS PGothic" pitchFamily="34" charset="-128"/>
              </a:rPr>
              <a:t> C/H </a:t>
            </a:r>
            <a:r>
              <a:rPr lang="de-DE" dirty="0" smtClean="0">
                <a:latin typeface="LindeDaxPowerPoint L" panose="020B0500000000020000" pitchFamily="34" charset="0"/>
                <a:ea typeface="MS PGothic" pitchFamily="34" charset="-128"/>
                <a:sym typeface="Symbol"/>
              </a:rPr>
              <a:t></a:t>
            </a:r>
            <a:r>
              <a:rPr lang="de-DE" dirty="0" smtClean="0">
                <a:latin typeface="LindeDaxPowerPoint L" panose="020B0500000000020000" pitchFamily="34" charset="0"/>
                <a:ea typeface="MS PGothic" pitchFamily="34" charset="-128"/>
              </a:rPr>
              <a:t> </a:t>
            </a:r>
            <a:r>
              <a:rPr lang="de-DE" dirty="0">
                <a:latin typeface="LindeDaxPowerPoint L" panose="020B0500000000020000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gray">
          <a:xfrm>
            <a:off x="3708400" y="2493963"/>
            <a:ext cx="20161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de-DE" b="1" dirty="0" err="1" smtClean="0">
                <a:latin typeface="LindeDaxPowerPoint L" panose="020B0500000000020000" pitchFamily="34" charset="0"/>
                <a:ea typeface="MS PGothic" pitchFamily="34" charset="-128"/>
              </a:rPr>
              <a:t>Petrolio</a:t>
            </a:r>
            <a:endParaRPr lang="de-DE" b="1" dirty="0">
              <a:latin typeface="LindeDaxPowerPoint L" panose="020B0500000000020000" pitchFamily="34" charset="0"/>
              <a:ea typeface="MS PGothic" pitchFamily="34" charset="-128"/>
            </a:endParaRPr>
          </a:p>
          <a:p>
            <a:pPr algn="ctr">
              <a:defRPr/>
            </a:pPr>
            <a:r>
              <a:rPr lang="de-DE" dirty="0">
                <a:latin typeface="LindeDaxPowerPoint L" panose="020B0500000000020000" pitchFamily="34" charset="0"/>
                <a:ea typeface="MS PGothic" pitchFamily="34" charset="-128"/>
                <a:sym typeface="Symbol"/>
              </a:rPr>
              <a:t></a:t>
            </a:r>
            <a:r>
              <a:rPr lang="de-DE" dirty="0" smtClean="0">
                <a:latin typeface="LindeDaxPowerPoint L" panose="020B0500000000020000" pitchFamily="34" charset="0"/>
                <a:ea typeface="MS PGothic" pitchFamily="34" charset="-128"/>
              </a:rPr>
              <a:t> </a:t>
            </a:r>
            <a:r>
              <a:rPr lang="de-DE" dirty="0">
                <a:latin typeface="LindeDaxPowerPoint L" panose="020B0500000000020000" pitchFamily="34" charset="0"/>
                <a:ea typeface="MS PGothic" pitchFamily="34" charset="-128"/>
              </a:rPr>
              <a:t>0.45 </a:t>
            </a: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gray">
          <a:xfrm>
            <a:off x="6228185" y="2493963"/>
            <a:ext cx="151246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de-DE" b="1" dirty="0" smtClean="0">
                <a:solidFill>
                  <a:srgbClr val="808000"/>
                </a:solidFill>
                <a:latin typeface="LindeDaxPowerPoint L" panose="020B0500000000020000" pitchFamily="34" charset="0"/>
                <a:ea typeface="MS PGothic" pitchFamily="34" charset="-128"/>
              </a:rPr>
              <a:t>Gas </a:t>
            </a:r>
            <a:r>
              <a:rPr lang="de-DE" b="1" dirty="0" err="1" smtClean="0">
                <a:solidFill>
                  <a:srgbClr val="808000"/>
                </a:solidFill>
                <a:latin typeface="LindeDaxPowerPoint L" panose="020B0500000000020000" pitchFamily="34" charset="0"/>
                <a:ea typeface="MS PGothic" pitchFamily="34" charset="-128"/>
              </a:rPr>
              <a:t>Naturale</a:t>
            </a:r>
            <a:endParaRPr lang="de-DE" b="1" dirty="0">
              <a:solidFill>
                <a:srgbClr val="808000"/>
              </a:solidFill>
              <a:latin typeface="LindeDaxPowerPoint L" panose="020B0500000000020000" pitchFamily="34" charset="0"/>
              <a:ea typeface="MS PGothic" pitchFamily="34" charset="-128"/>
            </a:endParaRPr>
          </a:p>
          <a:p>
            <a:pPr algn="ctr">
              <a:defRPr/>
            </a:pPr>
            <a:r>
              <a:rPr lang="de-DE" dirty="0">
                <a:latin typeface="LindeDaxPowerPoint L" panose="020B0500000000020000" pitchFamily="34" charset="0"/>
                <a:ea typeface="MS PGothic" pitchFamily="34" charset="-128"/>
                <a:sym typeface="Symbol"/>
              </a:rPr>
              <a:t> </a:t>
            </a:r>
            <a:r>
              <a:rPr lang="de-DE" dirty="0" smtClean="0">
                <a:solidFill>
                  <a:srgbClr val="808000"/>
                </a:solidFill>
                <a:latin typeface="LindeDaxPowerPoint L" panose="020B0500000000020000" pitchFamily="34" charset="0"/>
                <a:ea typeface="MS PGothic" pitchFamily="34" charset="-128"/>
              </a:rPr>
              <a:t>0.25</a:t>
            </a:r>
            <a:endParaRPr lang="de-DE" dirty="0">
              <a:solidFill>
                <a:srgbClr val="808000"/>
              </a:solidFill>
              <a:latin typeface="LindeDaxPowerPoint L" panose="020B0500000000020000" pitchFamily="34" charset="0"/>
              <a:ea typeface="MS PGothic" pitchFamily="34" charset="-128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gray">
          <a:xfrm>
            <a:off x="7667625" y="2493963"/>
            <a:ext cx="1295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de-DE" b="1" dirty="0" err="1" smtClean="0">
                <a:solidFill>
                  <a:srgbClr val="3399FF"/>
                </a:solidFill>
                <a:latin typeface="LindeDaxPowerPoint L" panose="020B0500000000020000" pitchFamily="34" charset="0"/>
                <a:ea typeface="MS PGothic" pitchFamily="34" charset="-128"/>
              </a:rPr>
              <a:t>Idrogeno</a:t>
            </a:r>
            <a:endParaRPr lang="de-DE" b="1" dirty="0">
              <a:solidFill>
                <a:srgbClr val="3399FF"/>
              </a:solidFill>
              <a:latin typeface="LindeDaxPowerPoint L" panose="020B0500000000020000" pitchFamily="34" charset="0"/>
              <a:ea typeface="MS PGothic" pitchFamily="34" charset="-128"/>
            </a:endParaRPr>
          </a:p>
          <a:p>
            <a:pPr algn="ctr">
              <a:defRPr/>
            </a:pPr>
            <a:r>
              <a:rPr lang="de-DE" dirty="0">
                <a:solidFill>
                  <a:srgbClr val="3399FF"/>
                </a:solidFill>
                <a:latin typeface="LindeDaxPowerPoint L" panose="020B0500000000020000" pitchFamily="34" charset="0"/>
                <a:ea typeface="MS PGothic" pitchFamily="34" charset="-128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28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Elementa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5286</TotalTime>
  <Words>974</Words>
  <Application>Microsoft Office PowerPoint</Application>
  <PresentationFormat>Presentazione su schermo (4:3)</PresentationFormat>
  <Paragraphs>171</Paragraphs>
  <Slides>59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0" baseType="lpstr">
      <vt:lpstr>Tema di Office</vt:lpstr>
      <vt:lpstr>Linde Hydrogen Solutions.</vt:lpstr>
      <vt:lpstr>“L'isola misteriosa” Jules Verne, 1874</vt:lpstr>
      <vt:lpstr>Fornire energia al mondo. Una domanda in continua crescita.</vt:lpstr>
      <vt:lpstr>Preservando l’ambiente e la salute.  Ricercando relazioni internazionali  più eque.</vt:lpstr>
      <vt:lpstr>Preservando l’ambiente e la salute.  Ricercando relazioni internazionali  più eque.</vt:lpstr>
      <vt:lpstr>Preservando l’ambiente e la salute.  Ricercando relazioni internazionali  più eque.</vt:lpstr>
      <vt:lpstr>?</vt:lpstr>
      <vt:lpstr>Le fonti di energia.</vt:lpstr>
      <vt:lpstr>Decarbonizzazione.</vt:lpstr>
      <vt:lpstr>Incremento di fonti rinnovabili.</vt:lpstr>
      <vt:lpstr>Sfide ambientali e mobilità sostenibile.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Valorizzazione delle fonti rinnovabili.</vt:lpstr>
      <vt:lpstr>Idrogeno per Accumulo e trasporto  di energia rinnovabile.</vt:lpstr>
      <vt:lpstr>Impiego: Energia elettrica da Fuel Cells.</vt:lpstr>
      <vt:lpstr>Accumulare l’energia con l’acqua.</vt:lpstr>
      <vt:lpstr>Utilizzare l’energia accumulata.</vt:lpstr>
      <vt:lpstr>Dall’acqua all’acqua.</vt:lpstr>
      <vt:lpstr>Presentazione standard di PowerPoint</vt:lpstr>
      <vt:lpstr>Presentazione standard di PowerPoint</vt:lpstr>
      <vt:lpstr>Presentazione standard di PowerPoint</vt:lpstr>
      <vt:lpstr>Mobilità ad emissioni zero.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Linde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Alessio Cogliati</dc:creator>
  <cp:lastModifiedBy>Alessio Cogliati</cp:lastModifiedBy>
  <cp:revision>115</cp:revision>
  <dcterms:created xsi:type="dcterms:W3CDTF">2015-12-31T08:47:59Z</dcterms:created>
  <dcterms:modified xsi:type="dcterms:W3CDTF">2016-09-14T22:16:23Z</dcterms:modified>
</cp:coreProperties>
</file>