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6" r:id="rId3"/>
    <p:sldId id="280" r:id="rId4"/>
    <p:sldId id="259" r:id="rId5"/>
    <p:sldId id="263" r:id="rId6"/>
    <p:sldId id="271" r:id="rId7"/>
    <p:sldId id="261" r:id="rId8"/>
    <p:sldId id="281" r:id="rId9"/>
    <p:sldId id="282" r:id="rId10"/>
    <p:sldId id="272" r:id="rId11"/>
    <p:sldId id="268" r:id="rId12"/>
    <p:sldId id="269" r:id="rId13"/>
    <p:sldId id="270" r:id="rId14"/>
    <p:sldId id="273" r:id="rId15"/>
    <p:sldId id="274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B3D073F-2DD9-4986-99B9-348E9831A271}">
          <p14:sldIdLst>
            <p14:sldId id="258"/>
            <p14:sldId id="276"/>
            <p14:sldId id="280"/>
            <p14:sldId id="259"/>
            <p14:sldId id="263"/>
          </p14:sldIdLst>
        </p14:section>
        <p14:section name="Sección sin título" id="{4ECCD310-C9B9-45F2-92D4-E0C8EAF365A5}">
          <p14:sldIdLst>
            <p14:sldId id="271"/>
            <p14:sldId id="261"/>
            <p14:sldId id="281"/>
            <p14:sldId id="282"/>
            <p14:sldId id="272"/>
            <p14:sldId id="268"/>
            <p14:sldId id="269"/>
            <p14:sldId id="270"/>
            <p14:sldId id="273"/>
            <p14:sldId id="274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Arddull Ganolig 4 - Pwysla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Pennyn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lfan Dyddiad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F1392-FB2D-4B90-B388-5EAC401985AE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4" name="Dalfan Delwedd Sleid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Dalfan Nodiada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BEEF0-4B51-4B37-8E2D-D6E9E9E43A6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6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5124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5125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C6476-E15E-42D2-A2E5-4F776F1058A6}" type="slidenum">
              <a:rPr lang="en-GB" altLang="es-ES"/>
              <a:pPr/>
              <a:t>1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78839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1268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11269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35676-D52A-46C5-87D0-817718A0ED44}" type="slidenum">
              <a:rPr lang="en-GB" altLang="es-ES"/>
              <a:pPr/>
              <a:t>6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32710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3316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13317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FE19A-7EA6-4700-B935-3AC1580139AF}" type="slidenum">
              <a:rPr lang="en-GB" altLang="es-ES"/>
              <a:pPr/>
              <a:t>10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424307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7172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7173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5BDF-5F26-46DB-9567-06248601AD01}" type="slidenum">
              <a:rPr lang="en-GB" altLang="es-ES"/>
              <a:pPr/>
              <a:t>12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87940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9220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9221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E6058-D606-49A6-8D3A-EED4EE84D99E}" type="slidenum">
              <a:rPr lang="en-GB" altLang="es-ES"/>
              <a:pPr/>
              <a:t>13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63250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5364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15365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27B09-2E40-4EC1-A691-DA7C409C9ECD}" type="slidenum">
              <a:rPr lang="en-GB" altLang="es-ES"/>
              <a:pPr/>
              <a:t>14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344489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7412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17413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B0E8B-C665-4EA0-A264-AEDA0A885940}" type="slidenum">
              <a:rPr lang="en-GB" altLang="es-ES"/>
              <a:pPr/>
              <a:t>15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23813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7412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17413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B0E8B-C665-4EA0-A264-AEDA0A885940}" type="slidenum">
              <a:rPr lang="en-GB" altLang="es-ES"/>
              <a:pPr/>
              <a:t>16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188749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17412" name="3 Marcador de encabezado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s-ES" smtClean="0"/>
              <a:t>Multilingualism</a:t>
            </a:r>
          </a:p>
        </p:txBody>
      </p:sp>
      <p:sp>
        <p:nvSpPr>
          <p:cNvPr id="17413" name="4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B0E8B-C665-4EA0-A264-AEDA0A885940}" type="slidenum">
              <a:rPr lang="en-GB" altLang="es-ES"/>
              <a:pPr/>
              <a:t>17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34035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Isdeit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 smtClean="0"/>
              <a:t>Cliciwch i olygu arddull is-deitl y Meistr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itl a Thestun Fertig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ar i fyn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itl Fertigol a Th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Fertigo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ar i fyny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u G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Cynnwy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5" name="Dalfan Dyddiad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ymhariae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4" name="Dalfan Cynnwy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5" name="Dalfan Testu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6" name="Dalfan Cynnwy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7" name="Dalfan Dyddiad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8" name="Dalfan Troedyn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alfan Rhif y Sleid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itl yn Un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Dyddiad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4" name="Dalfan Troedyn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lfan Rhif y Sleid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yddiad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3" name="Dalfan Troedyn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ynnwys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Testu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5" name="Dalfan Dyddiad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lun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Llu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Dalfan Testu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5" name="Dalfan Dyddiad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A054-CFD8-4F22-A18E-716911CA681F}" type="datetimeFigureOut">
              <a:rPr lang="en-GB" smtClean="0"/>
              <a:pPr/>
              <a:t>24/04/2015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2349-8FA5-4689-BC33-6C547C1BC827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C1777-9742-4B41-98E5-052FA37DF1C6}" type="slidenum">
              <a:rPr lang="en-GB" altLang="es-ES"/>
              <a:pPr/>
              <a:t>1</a:t>
            </a:fld>
            <a:endParaRPr lang="en-GB" altLang="es-E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064896" cy="4680520"/>
          </a:xfr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40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4000" b="1" dirty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3600" b="1" dirty="0" smtClean="0"/>
              <a:t>EL </a:t>
            </a:r>
            <a:r>
              <a:rPr lang="es-ES" sz="3600" b="1" dirty="0"/>
              <a:t>DESPERTAR DE LAS NACIONES, LAS REGIONES Y LAS MINORÍAS CULTURALES EN EUROPA </a:t>
            </a:r>
            <a:endParaRPr lang="en-GB" sz="34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3700" b="1" dirty="0" smtClean="0"/>
              <a:t>Las </a:t>
            </a:r>
            <a:r>
              <a:rPr lang="en-GB" sz="3700" b="1" dirty="0" err="1" smtClean="0"/>
              <a:t>lenguas</a:t>
            </a:r>
            <a:r>
              <a:rPr lang="en-GB" sz="3700" b="1" dirty="0" smtClean="0"/>
              <a:t> de Europa. ¿De </a:t>
            </a:r>
            <a:r>
              <a:rPr lang="en-GB" sz="3700" b="1" dirty="0" err="1" smtClean="0"/>
              <a:t>qué</a:t>
            </a:r>
            <a:r>
              <a:rPr lang="en-GB" sz="3700" b="1" dirty="0" smtClean="0"/>
              <a:t> </a:t>
            </a:r>
            <a:r>
              <a:rPr lang="en-GB" sz="3700" b="1" dirty="0" err="1" smtClean="0"/>
              <a:t>lenguas</a:t>
            </a:r>
            <a:r>
              <a:rPr lang="en-GB" sz="3700" b="1" dirty="0" smtClean="0"/>
              <a:t> </a:t>
            </a:r>
            <a:r>
              <a:rPr lang="en-GB" sz="3700" b="1" dirty="0" err="1" smtClean="0"/>
              <a:t>hablamos</a:t>
            </a:r>
            <a:r>
              <a:rPr lang="en-GB" sz="3700" b="1" dirty="0" smtClean="0"/>
              <a:t>?</a:t>
            </a:r>
            <a:r>
              <a:rPr lang="en-GB" sz="4800" b="1" dirty="0" smtClean="0"/>
              <a:t> </a:t>
            </a:r>
            <a:endParaRPr lang="en-GB" sz="48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3000" b="1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i="1" dirty="0" smtClean="0"/>
              <a:t>Vicent Climent-</a:t>
            </a:r>
            <a:r>
              <a:rPr lang="en-GB" sz="2800" b="1" i="1" dirty="0" err="1" smtClean="0"/>
              <a:t>Ferrando</a:t>
            </a:r>
            <a:endParaRPr lang="en-GB" sz="2800" b="1" i="1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i="1" dirty="0" smtClean="0"/>
              <a:t>NPLD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i="1" dirty="0" smtClean="0"/>
              <a:t>  24 </a:t>
            </a:r>
            <a:r>
              <a:rPr lang="en-GB" sz="2800" b="1" i="1" dirty="0" err="1" smtClean="0"/>
              <a:t>abril</a:t>
            </a:r>
            <a:r>
              <a:rPr lang="en-GB" sz="2800" b="1" i="1" dirty="0" smtClean="0"/>
              <a:t> 2015</a:t>
            </a:r>
          </a:p>
        </p:txBody>
      </p:sp>
      <p:pic>
        <p:nvPicPr>
          <p:cNvPr id="4101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188640"/>
            <a:ext cx="253361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s-ES" altLang="es-ES" smtClean="0"/>
          </a:p>
        </p:txBody>
      </p:sp>
      <p:sp>
        <p:nvSpPr>
          <p:cNvPr id="1229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98EDF-4218-4E96-A1C2-DDB8F77DA4FC}" type="slidenum">
              <a:rPr lang="en-GB" altLang="es-ES"/>
              <a:pPr/>
              <a:t>10</a:t>
            </a:fld>
            <a:endParaRPr lang="en-GB" altLang="es-E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>
            <a:noAutofit/>
          </a:bodyPr>
          <a:lstStyle/>
          <a:p>
            <a:r>
              <a:rPr lang="en-GB" altLang="es-ES" sz="3600" b="1" dirty="0" err="1" smtClean="0"/>
              <a:t>Cambios</a:t>
            </a:r>
            <a:r>
              <a:rPr lang="en-GB" altLang="es-ES" sz="3600" b="1" dirty="0" smtClean="0"/>
              <a:t> </a:t>
            </a:r>
            <a:r>
              <a:rPr lang="en-GB" altLang="es-ES" sz="3600" b="1" dirty="0" err="1" smtClean="0"/>
              <a:t>recientes</a:t>
            </a:r>
            <a:r>
              <a:rPr lang="en-GB" altLang="es-ES" sz="3600" b="1" dirty="0" smtClean="0"/>
              <a:t> (IV)</a:t>
            </a:r>
            <a:endParaRPr lang="en-GB" altLang="es-ES" sz="3600" b="1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9144000" cy="41481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a-ES" altLang="es-ES" sz="2600" b="1" dirty="0" err="1" smtClean="0"/>
              <a:t>Multilingüismo</a:t>
            </a:r>
            <a:r>
              <a:rPr lang="ca-ES" altLang="es-ES" sz="2600" b="1" dirty="0" smtClean="0"/>
              <a:t> o </a:t>
            </a:r>
            <a:r>
              <a:rPr lang="ca-ES" altLang="es-ES" sz="2600" b="1" dirty="0" err="1" smtClean="0"/>
              <a:t>diversidad</a:t>
            </a:r>
            <a:r>
              <a:rPr lang="ca-ES" altLang="es-ES" sz="2600" b="1" dirty="0" smtClean="0"/>
              <a:t> lingüística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a-ES" altLang="es-ES" sz="2600" b="1" dirty="0" smtClean="0"/>
              <a:t>¿</a:t>
            </a:r>
            <a:r>
              <a:rPr lang="ca-ES" altLang="es-ES" sz="2600" b="1" dirty="0" err="1" smtClean="0"/>
              <a:t>Cuestiones</a:t>
            </a:r>
            <a:r>
              <a:rPr lang="ca-ES" altLang="es-ES" sz="2600" b="1" dirty="0" smtClean="0"/>
              <a:t> </a:t>
            </a:r>
            <a:r>
              <a:rPr lang="ca-ES" altLang="es-ES" sz="2600" b="1" dirty="0" err="1" smtClean="0"/>
              <a:t>enfrentadas</a:t>
            </a:r>
            <a:r>
              <a:rPr lang="ca-ES" altLang="es-ES" sz="2600" b="1" dirty="0" smtClean="0"/>
              <a:t>?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s-ES" sz="2600" b="1" dirty="0" smtClean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s-ES" sz="2600" b="1" dirty="0" smtClean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s-ES" sz="2600" b="1" dirty="0" smtClean="0">
              <a:solidFill>
                <a:srgbClr val="000099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</a:pPr>
            <a:endParaRPr lang="es-ES" altLang="es-ES" sz="2800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s-ES" sz="26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55006"/>
              </p:ext>
            </p:extLst>
          </p:nvPr>
        </p:nvGraphicFramePr>
        <p:xfrm>
          <a:off x="1691680" y="3308045"/>
          <a:ext cx="5472608" cy="28070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36304"/>
                <a:gridCol w="2736304"/>
              </a:tblGrid>
              <a:tr h="599311">
                <a:tc>
                  <a:txBody>
                    <a:bodyPr/>
                    <a:lstStyle/>
                    <a:p>
                      <a:pPr algn="ctr"/>
                      <a:r>
                        <a:rPr lang="ca-ES" sz="2000" noProof="0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ca-ES" sz="2000" noProof="0" dirty="0" err="1" smtClean="0">
                          <a:solidFill>
                            <a:srgbClr val="002060"/>
                          </a:solidFill>
                          <a:effectLst/>
                        </a:rPr>
                        <a:t>Multilingüismo</a:t>
                      </a:r>
                      <a:endParaRPr lang="ca-ES" sz="20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 noProof="0" dirty="0" err="1" smtClean="0">
                          <a:solidFill>
                            <a:srgbClr val="002060"/>
                          </a:solidFill>
                          <a:effectLst/>
                        </a:rPr>
                        <a:t>Diversidad</a:t>
                      </a:r>
                      <a:r>
                        <a:rPr lang="ca-ES" sz="2000" b="1" baseline="0" noProof="0" dirty="0" smtClean="0">
                          <a:solidFill>
                            <a:srgbClr val="002060"/>
                          </a:solidFill>
                          <a:effectLst/>
                        </a:rPr>
                        <a:t> lingüística</a:t>
                      </a:r>
                      <a:endParaRPr lang="ca-ES" sz="2000" b="1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430231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Utilidad</a:t>
                      </a: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 err="1" smtClean="0"/>
                        <a:t>Identidad</a:t>
                      </a:r>
                      <a:endParaRPr lang="ca-ES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  <a:tr h="430231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err="1" smtClean="0">
                          <a:effectLst/>
                        </a:rPr>
                        <a:t>Competitividad</a:t>
                      </a:r>
                      <a:r>
                        <a:rPr lang="ca-ES" sz="1600" noProof="0" dirty="0" smtClean="0">
                          <a:effectLst/>
                        </a:rPr>
                        <a:t> </a:t>
                      </a: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 err="1" smtClean="0"/>
                        <a:t>Protección</a:t>
                      </a:r>
                      <a:endParaRPr lang="ca-ES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  <a:tr h="430231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err="1" smtClean="0">
                          <a:effectLst/>
                        </a:rPr>
                        <a:t>Creación</a:t>
                      </a:r>
                      <a:r>
                        <a:rPr lang="ca-ES" sz="1600" noProof="0" dirty="0" smtClean="0">
                          <a:effectLst/>
                        </a:rPr>
                        <a:t> de </a:t>
                      </a:r>
                      <a:r>
                        <a:rPr lang="ca-ES" sz="1600" noProof="0" dirty="0" err="1" smtClean="0">
                          <a:effectLst/>
                        </a:rPr>
                        <a:t>empleo</a:t>
                      </a: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 err="1" smtClean="0"/>
                        <a:t>Extinción</a:t>
                      </a:r>
                      <a:endParaRPr lang="ca-ES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  <a:tr h="486810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err="1" smtClean="0">
                          <a:effectLst/>
                        </a:rPr>
                        <a:t>Movilidad</a:t>
                      </a: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 err="1" smtClean="0"/>
                        <a:t>Pérdida</a:t>
                      </a:r>
                      <a:endParaRPr lang="ca-ES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  <a:tr h="430231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err="1" smtClean="0">
                          <a:effectLst/>
                        </a:rPr>
                        <a:t>Crecimiento</a:t>
                      </a:r>
                      <a:endParaRPr lang="ca-E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 smtClean="0"/>
                        <a:t>Cultura</a:t>
                      </a:r>
                      <a:endParaRPr lang="ca-ES" sz="16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pic>
        <p:nvPicPr>
          <p:cNvPr id="10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5805264"/>
            <a:ext cx="1496166" cy="8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3958" b="30922"/>
          <a:stretch>
            <a:fillRect/>
          </a:stretch>
        </p:blipFill>
        <p:spPr bwMode="auto">
          <a:xfrm>
            <a:off x="198386" y="0"/>
            <a:ext cx="8945614" cy="902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EE24D-D28D-4A08-870D-BAAC2D22D392}" type="slidenum">
              <a:rPr lang="en-GB" altLang="es-ES"/>
              <a:pPr/>
              <a:t>12</a:t>
            </a:fld>
            <a:endParaRPr lang="en-GB" altLang="es-E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b="1" dirty="0" err="1" smtClean="0"/>
              <a:t>Hoja</a:t>
            </a:r>
            <a:r>
              <a:rPr lang="en-GB" altLang="es-ES" b="1" dirty="0" smtClean="0"/>
              <a:t> de </a:t>
            </a:r>
            <a:r>
              <a:rPr lang="en-GB" altLang="es-ES" b="1" dirty="0" err="1" smtClean="0"/>
              <a:t>Ruta</a:t>
            </a:r>
            <a:r>
              <a:rPr lang="en-GB" altLang="es-ES" b="1" dirty="0" smtClean="0"/>
              <a:t> para </a:t>
            </a:r>
            <a:r>
              <a:rPr lang="en-GB" altLang="es-ES" b="1" dirty="0" err="1" smtClean="0"/>
              <a:t>las</a:t>
            </a:r>
            <a:r>
              <a:rPr lang="en-GB" altLang="es-ES" b="1" dirty="0" smtClean="0"/>
              <a:t> </a:t>
            </a:r>
            <a:r>
              <a:rPr lang="en-GB" altLang="es-ES" b="1" dirty="0" err="1" smtClean="0"/>
              <a:t>Lenguas</a:t>
            </a:r>
            <a:r>
              <a:rPr lang="en-GB" altLang="es-ES" b="1" dirty="0" smtClean="0"/>
              <a:t> de Europa. </a:t>
            </a:r>
            <a:r>
              <a:rPr lang="en-GB" altLang="es-ES" b="1" dirty="0" err="1" smtClean="0"/>
              <a:t>Propuesta</a:t>
            </a:r>
            <a:r>
              <a:rPr lang="en-GB" altLang="es-ES" b="1" dirty="0" smtClean="0"/>
              <a:t> de la NPLD 2015</a:t>
            </a:r>
          </a:p>
        </p:txBody>
      </p:sp>
      <p:pic>
        <p:nvPicPr>
          <p:cNvPr id="9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76256" y="5517232"/>
            <a:ext cx="2029558" cy="10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etryal 11"/>
          <p:cNvSpPr/>
          <p:nvPr/>
        </p:nvSpPr>
        <p:spPr>
          <a:xfrm>
            <a:off x="467544" y="1484784"/>
            <a:ext cx="820891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s-ES" sz="2800" dirty="0" smtClean="0"/>
              <a:t>El </a:t>
            </a:r>
            <a:r>
              <a:rPr lang="es-ES" sz="2800" b="1" dirty="0" smtClean="0"/>
              <a:t>objetivo</a:t>
            </a:r>
            <a:r>
              <a:rPr lang="es-ES" sz="2800" dirty="0"/>
              <a:t> </a:t>
            </a:r>
            <a:r>
              <a:rPr lang="es-ES" sz="2800" dirty="0" smtClean="0">
                <a:sym typeface="Wingdings" panose="05000000000000000000" pitchFamily="2" charset="2"/>
              </a:rPr>
              <a:t> </a:t>
            </a:r>
            <a:r>
              <a:rPr lang="es-ES" sz="2800" dirty="0" smtClean="0"/>
              <a:t>reafirmar </a:t>
            </a:r>
            <a:r>
              <a:rPr lang="es-ES" sz="2800" dirty="0"/>
              <a:t>la necesidad de que Europa  adopte una </a:t>
            </a:r>
            <a:r>
              <a:rPr lang="es-ES" sz="2800" b="1" dirty="0"/>
              <a:t>visión inclusiva </a:t>
            </a:r>
            <a:r>
              <a:rPr lang="es-ES" sz="2800" dirty="0"/>
              <a:t>de las lenguas de </a:t>
            </a:r>
            <a:r>
              <a:rPr lang="es-ES" sz="2800" dirty="0" smtClean="0"/>
              <a:t>Europa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/>
              <a:t>Compromiso </a:t>
            </a:r>
            <a:r>
              <a:rPr lang="es-ES" sz="2800" b="1" dirty="0" smtClean="0"/>
              <a:t>real</a:t>
            </a:r>
            <a:r>
              <a:rPr lang="es-ES" sz="2800" dirty="0" smtClean="0"/>
              <a:t> y no retórico de </a:t>
            </a:r>
            <a:r>
              <a:rPr lang="es-ES" sz="2800" dirty="0"/>
              <a:t>la Unión Europea por la diversidad </a:t>
            </a:r>
            <a:r>
              <a:rPr lang="es-ES" sz="2800" dirty="0" smtClean="0"/>
              <a:t>lingüística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 smtClean="0"/>
              <a:t>Asegurar </a:t>
            </a:r>
            <a:r>
              <a:rPr lang="es-ES" sz="2800" dirty="0"/>
              <a:t>que las lenguas habladas en Europa, sean de ámbito internacional, nacional, </a:t>
            </a:r>
            <a:r>
              <a:rPr lang="es-ES" sz="2800" dirty="0" smtClean="0"/>
              <a:t>regional o minoritarias </a:t>
            </a:r>
            <a:r>
              <a:rPr lang="es-ES" sz="2800" dirty="0"/>
              <a:t>se consideren </a:t>
            </a:r>
            <a:r>
              <a:rPr lang="es-ES" sz="2800" b="1" dirty="0" smtClean="0"/>
              <a:t>patrimonio de todos</a:t>
            </a:r>
            <a:r>
              <a:rPr lang="es-ES" sz="2800" dirty="0" smtClean="0"/>
              <a:t>. </a:t>
            </a:r>
            <a:endParaRPr lang="es-ES" sz="2800" dirty="0"/>
          </a:p>
          <a:p>
            <a:pPr>
              <a:spcAft>
                <a:spcPts val="1800"/>
              </a:spcAft>
              <a:defRPr/>
            </a:pPr>
            <a:endParaRPr lang="es-ES" altLang="es-ES" sz="28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8D5C9-2B36-47BA-B81A-6853F46AB44F}" type="slidenum">
              <a:rPr lang="en-GB" altLang="es-ES"/>
              <a:pPr/>
              <a:t>13</a:t>
            </a:fld>
            <a:endParaRPr lang="en-GB" altLang="es-E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4000" b="1" dirty="0" err="1" smtClean="0"/>
              <a:t>Hoja</a:t>
            </a:r>
            <a:r>
              <a:rPr lang="en-GB" altLang="es-ES" sz="4000" b="1" dirty="0" smtClean="0"/>
              <a:t> de </a:t>
            </a:r>
            <a:r>
              <a:rPr lang="en-GB" altLang="es-ES" sz="4000" b="1" dirty="0" err="1" smtClean="0"/>
              <a:t>Ruta</a:t>
            </a:r>
            <a:r>
              <a:rPr lang="en-GB" altLang="es-ES" sz="4000" b="1" dirty="0" smtClean="0"/>
              <a:t>: </a:t>
            </a:r>
            <a:r>
              <a:rPr lang="en-GB" altLang="es-ES" sz="4000" b="1" dirty="0" err="1" smtClean="0"/>
              <a:t>propuestas</a:t>
            </a:r>
            <a:r>
              <a:rPr lang="en-GB" altLang="es-ES" sz="4000" b="1" dirty="0"/>
              <a:t> </a:t>
            </a:r>
            <a:r>
              <a:rPr lang="en-GB" altLang="es-ES" sz="4000" b="1" dirty="0" smtClean="0"/>
              <a:t>(I)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48464" cy="511256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endParaRPr lang="es-ES" sz="2400" i="1" dirty="0"/>
          </a:p>
          <a:p>
            <a:pPr marL="0" indent="0">
              <a:spcAft>
                <a:spcPts val="1200"/>
              </a:spcAft>
              <a:buNone/>
              <a:defRPr/>
            </a:pPr>
            <a:endParaRPr lang="es-ES" sz="2400" i="1" dirty="0" smtClean="0"/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s-ES" sz="2400" i="1" dirty="0" smtClean="0"/>
              <a:t>La </a:t>
            </a:r>
            <a:r>
              <a:rPr lang="es-ES" sz="2400" i="1" dirty="0"/>
              <a:t>rentabilidad económica de las lenguas europeas en términos de generación de empleo e incremento del PIB no se reduce a las 24 lenguas oficiales de </a:t>
            </a:r>
            <a:r>
              <a:rPr lang="es-ES" sz="2400" i="1" dirty="0" smtClean="0"/>
              <a:t>Europa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s-ES" altLang="es-ES" sz="2400" i="1" dirty="0"/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s-ES" sz="2400" i="1" dirty="0"/>
              <a:t>El expansionismo del más fuerte termina minusvalorando el respeto </a:t>
            </a:r>
            <a:r>
              <a:rPr lang="es-ES" sz="2400" i="1" dirty="0" smtClean="0"/>
              <a:t>a </a:t>
            </a:r>
            <a:r>
              <a:rPr lang="es-ES" sz="2400" i="1" dirty="0"/>
              <a:t>la </a:t>
            </a:r>
            <a:r>
              <a:rPr lang="es-ES" sz="2400" i="1" dirty="0" smtClean="0"/>
              <a:t>diferencia, </a:t>
            </a:r>
            <a:r>
              <a:rPr lang="es-ES" sz="2400" i="1" dirty="0"/>
              <a:t>a la </a:t>
            </a:r>
            <a:r>
              <a:rPr lang="es-ES" sz="2400" i="1" dirty="0" smtClean="0"/>
              <a:t>pluralidad y a la realidad lingüística de Europa. </a:t>
            </a:r>
            <a:endParaRPr lang="en-GB" altLang="es-ES" sz="2400" dirty="0" smtClean="0"/>
          </a:p>
        </p:txBody>
      </p:sp>
      <p:pic>
        <p:nvPicPr>
          <p:cNvPr id="9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5805264"/>
            <a:ext cx="1496166" cy="8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Autofit/>
          </a:bodyPr>
          <a:lstStyle/>
          <a:p>
            <a:r>
              <a:rPr lang="en-GB" altLang="es-ES" sz="3600" b="1" dirty="0" err="1"/>
              <a:t>Hoja</a:t>
            </a:r>
            <a:r>
              <a:rPr lang="en-GB" altLang="es-ES" sz="3600" b="1" dirty="0"/>
              <a:t> de </a:t>
            </a:r>
            <a:r>
              <a:rPr lang="en-GB" altLang="es-ES" sz="3600" b="1" dirty="0" err="1"/>
              <a:t>Ruta</a:t>
            </a:r>
            <a:r>
              <a:rPr lang="en-GB" altLang="es-ES" sz="3600" b="1" dirty="0"/>
              <a:t>: </a:t>
            </a:r>
            <a:r>
              <a:rPr lang="en-GB" altLang="es-ES" sz="3600" b="1" dirty="0" err="1"/>
              <a:t>propuestas</a:t>
            </a:r>
            <a:r>
              <a:rPr lang="en-GB" altLang="es-ES" sz="3600" b="1" dirty="0"/>
              <a:t> (</a:t>
            </a:r>
            <a:r>
              <a:rPr lang="en-GB" altLang="es-ES" sz="3600" b="1" dirty="0" smtClean="0"/>
              <a:t>II)</a:t>
            </a:r>
            <a:endParaRPr lang="es-ES" sz="3600" b="1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8892480" cy="4824536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endParaRPr lang="en-US" altLang="es-ES" sz="2800" b="1" dirty="0" smtClean="0"/>
          </a:p>
          <a:p>
            <a:pPr marL="630238" indent="-444500" algn="just">
              <a:spcAft>
                <a:spcPts val="1200"/>
              </a:spcAft>
              <a:defRPr/>
            </a:pPr>
            <a:r>
              <a:rPr lang="es-ES" sz="2800" dirty="0" smtClean="0"/>
              <a:t>Lenguas como motor económico: no solo las lenguas de ámbito internacional sino también las lenguas propias como motor de actividad económica en el ámbito local </a:t>
            </a:r>
            <a:r>
              <a:rPr lang="es-ES" sz="2800" dirty="0" smtClean="0">
                <a:sym typeface="Wingdings" panose="05000000000000000000" pitchFamily="2" charset="2"/>
              </a:rPr>
              <a:t> idea poco explorada a nivel europeo</a:t>
            </a:r>
          </a:p>
          <a:p>
            <a:pPr marL="630238" lvl="1" indent="-444500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Cooperación </a:t>
            </a:r>
            <a:r>
              <a:rPr lang="es-ES" dirty="0"/>
              <a:t>más directa entre las personas del propio territorio, haciendo que la región sea mucho más dinámica. En este contexto, el aprendizaje y la promoción de las lenguas regionales presenta grandes beneficios en términos de desarrollo económico, además de cohesión social del territorio. </a:t>
            </a:r>
            <a:endParaRPr lang="es-ES" sz="2400" dirty="0"/>
          </a:p>
          <a:p>
            <a:pPr marL="630238" indent="-444500" algn="just">
              <a:spcAft>
                <a:spcPts val="1200"/>
              </a:spcAft>
              <a:defRPr/>
            </a:pPr>
            <a:endParaRPr lang="en-US" altLang="es-ES" sz="2800" b="1" dirty="0" smtClean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s-ES" sz="2800" i="1" dirty="0" smtClean="0">
              <a:solidFill>
                <a:srgbClr val="FF0000"/>
              </a:solidFill>
            </a:endParaRPr>
          </a:p>
        </p:txBody>
      </p:sp>
      <p:pic>
        <p:nvPicPr>
          <p:cNvPr id="8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18972" y="5733256"/>
            <a:ext cx="1629514" cy="8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7BE8E-0B92-48C3-8EAE-1404382BA8C3}" type="slidenum">
              <a:rPr lang="en-GB" altLang="es-ES"/>
              <a:pPr/>
              <a:t>15</a:t>
            </a:fld>
            <a:endParaRPr lang="en-GB" altLang="es-E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4000" b="1" dirty="0" err="1" smtClean="0"/>
              <a:t>Hoja</a:t>
            </a:r>
            <a:r>
              <a:rPr lang="en-GB" altLang="es-ES" sz="4000" b="1" dirty="0" smtClean="0"/>
              <a:t> de </a:t>
            </a:r>
            <a:r>
              <a:rPr lang="en-GB" altLang="es-ES" sz="4000" b="1" dirty="0" err="1" smtClean="0"/>
              <a:t>Ruta</a:t>
            </a:r>
            <a:r>
              <a:rPr lang="en-GB" altLang="es-ES" sz="4000" b="1" dirty="0" smtClean="0"/>
              <a:t>: </a:t>
            </a:r>
            <a:r>
              <a:rPr lang="en-GB" altLang="es-ES" sz="4000" b="1" dirty="0" err="1" smtClean="0"/>
              <a:t>propuestas</a:t>
            </a:r>
            <a:r>
              <a:rPr lang="en-GB" altLang="es-ES" sz="4000" b="1" dirty="0" smtClean="0"/>
              <a:t> (III)</a:t>
            </a:r>
            <a:br>
              <a:rPr lang="en-GB" altLang="es-ES" sz="4000" b="1" dirty="0" smtClean="0"/>
            </a:br>
            <a:endParaRPr lang="en-GB" altLang="es-ES" sz="4000" b="1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84710"/>
            <a:ext cx="8712968" cy="514005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n-AU" sz="2400" b="1" dirty="0" smtClean="0"/>
              <a:t>Las </a:t>
            </a:r>
            <a:r>
              <a:rPr lang="en-AU" sz="2400" b="1" dirty="0" err="1" smtClean="0"/>
              <a:t>lenguas</a:t>
            </a:r>
            <a:r>
              <a:rPr lang="en-AU" sz="2400" b="1" dirty="0" smtClean="0"/>
              <a:t> </a:t>
            </a:r>
            <a:r>
              <a:rPr lang="en-AU" sz="2400" b="1" dirty="0" smtClean="0">
                <a:sym typeface="Wingdings" panose="05000000000000000000" pitchFamily="2" charset="2"/>
              </a:rPr>
              <a:t> no solo </a:t>
            </a:r>
            <a:r>
              <a:rPr lang="en-AU" sz="2400" b="1" dirty="0" err="1" smtClean="0">
                <a:sym typeface="Wingdings" panose="05000000000000000000" pitchFamily="2" charset="2"/>
              </a:rPr>
              <a:t>reducidas</a:t>
            </a:r>
            <a:r>
              <a:rPr lang="en-AU" sz="2400" b="1" dirty="0" smtClean="0">
                <a:sym typeface="Wingdings" panose="05000000000000000000" pitchFamily="2" charset="2"/>
              </a:rPr>
              <a:t> al </a:t>
            </a:r>
            <a:r>
              <a:rPr lang="en-AU" sz="2400" b="1" u="sng" dirty="0" err="1" smtClean="0">
                <a:sym typeface="Wingdings" panose="05000000000000000000" pitchFamily="2" charset="2"/>
              </a:rPr>
              <a:t>bienestar</a:t>
            </a:r>
            <a:r>
              <a:rPr lang="en-AU" sz="2400" b="1" u="sng" dirty="0" smtClean="0">
                <a:sym typeface="Wingdings" panose="05000000000000000000" pitchFamily="2" charset="2"/>
              </a:rPr>
              <a:t> </a:t>
            </a:r>
            <a:r>
              <a:rPr lang="en-AU" sz="2400" b="1" u="sng" dirty="0" err="1" smtClean="0">
                <a:sym typeface="Wingdings" panose="05000000000000000000" pitchFamily="2" charset="2"/>
              </a:rPr>
              <a:t>económico</a:t>
            </a:r>
            <a:r>
              <a:rPr lang="en-AU" sz="2400" b="1" u="sng" dirty="0" smtClean="0">
                <a:sym typeface="Wingdings" panose="05000000000000000000" pitchFamily="2" charset="2"/>
              </a:rPr>
              <a:t> </a:t>
            </a:r>
            <a:r>
              <a:rPr lang="en-AU" sz="2400" b="1" dirty="0" err="1" smtClean="0">
                <a:sym typeface="Wingdings" panose="05000000000000000000" pitchFamily="2" charset="2"/>
              </a:rPr>
              <a:t>sino</a:t>
            </a:r>
            <a:r>
              <a:rPr lang="en-AU" sz="2400" b="1" dirty="0" smtClean="0">
                <a:sym typeface="Wingdings" panose="05000000000000000000" pitchFamily="2" charset="2"/>
              </a:rPr>
              <a:t> </a:t>
            </a:r>
            <a:r>
              <a:rPr lang="en-AU" sz="2400" b="1" dirty="0" err="1" smtClean="0">
                <a:sym typeface="Wingdings" panose="05000000000000000000" pitchFamily="2" charset="2"/>
              </a:rPr>
              <a:t>también</a:t>
            </a:r>
            <a:r>
              <a:rPr lang="en-AU" sz="2400" b="1" dirty="0" smtClean="0">
                <a:sym typeface="Wingdings" panose="05000000000000000000" pitchFamily="2" charset="2"/>
              </a:rPr>
              <a:t> al </a:t>
            </a:r>
            <a:r>
              <a:rPr lang="en-AU" sz="2400" b="1" u="sng" dirty="0" err="1" smtClean="0">
                <a:sym typeface="Wingdings" panose="05000000000000000000" pitchFamily="2" charset="2"/>
              </a:rPr>
              <a:t>bienestar</a:t>
            </a:r>
            <a:r>
              <a:rPr lang="en-AU" sz="2400" b="1" u="sng" dirty="0" smtClean="0">
                <a:sym typeface="Wingdings" panose="05000000000000000000" pitchFamily="2" charset="2"/>
              </a:rPr>
              <a:t> social</a:t>
            </a:r>
            <a:endParaRPr lang="en-AU" sz="2400" b="1" u="sng" dirty="0">
              <a:sym typeface="Wingdings" panose="05000000000000000000" pitchFamily="2" charset="2"/>
            </a:endParaRPr>
          </a:p>
          <a:p>
            <a:pPr algn="just">
              <a:spcAft>
                <a:spcPts val="1200"/>
              </a:spcAft>
              <a:defRPr/>
            </a:pPr>
            <a:r>
              <a:rPr lang="es-ES" sz="2400" i="1" dirty="0" smtClean="0"/>
              <a:t>El </a:t>
            </a:r>
            <a:r>
              <a:rPr lang="es-ES" sz="2400" i="1" dirty="0"/>
              <a:t>incremento del PIB –como indicador de generación de actividad económica</a:t>
            </a:r>
            <a:r>
              <a:rPr lang="es-ES_tradnl" sz="2400" i="1" dirty="0"/>
              <a:t>–</a:t>
            </a:r>
            <a:r>
              <a:rPr lang="es-ES" sz="2400" i="1" dirty="0"/>
              <a:t> es en alguna medida proporcional a la cohesión o equilibrio social. Y en las sociedades plurilingües, como son las nuestras, la cohesión social está directamente vinculada, no solo a un reparto lo más equitativo posible de la riqueza y al desarrollo de políticas que garanticen el acceso de la ciudadanía a la educación, la salud y los bienes culturales, sino también a una gestión democrática y sostenible de la diversidad lingüística propia de cada sociedad</a:t>
            </a:r>
            <a:r>
              <a:rPr lang="es-ES" sz="2400" i="1" dirty="0" smtClean="0"/>
              <a:t>”.               </a:t>
            </a:r>
            <a:r>
              <a:rPr lang="es-ES" sz="2400" b="1" i="1" dirty="0" smtClean="0"/>
              <a:t>Patxi Baztarrika 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es-ES" sz="2400" b="1" i="1" dirty="0"/>
              <a:t> </a:t>
            </a:r>
            <a:r>
              <a:rPr lang="es-ES" sz="2400" b="1" i="1" dirty="0" smtClean="0"/>
              <a:t>                      </a:t>
            </a:r>
            <a:r>
              <a:rPr lang="es-ES" sz="2400" i="1" dirty="0" smtClean="0"/>
              <a:t>Vice-consejero </a:t>
            </a:r>
            <a:r>
              <a:rPr lang="es-ES" sz="2400" i="1" dirty="0" smtClean="0"/>
              <a:t>de Política Lingüística de Euskadi </a:t>
            </a:r>
            <a:endParaRPr lang="es-ES" sz="2400" dirty="0"/>
          </a:p>
          <a:p>
            <a:pPr marL="0" indent="0">
              <a:spcAft>
                <a:spcPts val="1200"/>
              </a:spcAft>
              <a:buNone/>
              <a:defRPr/>
            </a:pPr>
            <a:endParaRPr lang="en-AU" sz="2800" b="1" dirty="0" smtClean="0">
              <a:sym typeface="Wingdings" panose="05000000000000000000" pitchFamily="2" charset="2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endParaRPr lang="en-US" altLang="es-ES" sz="2800" b="1" dirty="0" smtClean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s-ES" sz="2800" i="1" dirty="0" smtClean="0">
              <a:solidFill>
                <a:srgbClr val="FF0000"/>
              </a:solidFill>
            </a:endParaRPr>
          </a:p>
        </p:txBody>
      </p:sp>
      <p:pic>
        <p:nvPicPr>
          <p:cNvPr id="8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5877272"/>
            <a:ext cx="1496166" cy="8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7BE8E-0B92-48C3-8EAE-1404382BA8C3}" type="slidenum">
              <a:rPr lang="en-GB" altLang="es-ES"/>
              <a:pPr/>
              <a:t>16</a:t>
            </a:fld>
            <a:endParaRPr lang="en-GB" altLang="es-E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4000" b="1" dirty="0" err="1" smtClean="0"/>
              <a:t>Conclusiones</a:t>
            </a:r>
            <a:r>
              <a:rPr lang="en-GB" altLang="es-ES" sz="4000" b="1" dirty="0" smtClean="0"/>
              <a:t> </a:t>
            </a:r>
            <a:br>
              <a:rPr lang="en-GB" altLang="es-ES" sz="4000" b="1" dirty="0" smtClean="0"/>
            </a:br>
            <a:endParaRPr lang="en-GB" altLang="es-ES" sz="4000" b="1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84710"/>
            <a:ext cx="8712968" cy="5140051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s-ES" sz="2400" smtClean="0"/>
              <a:t>Desarrollo </a:t>
            </a:r>
            <a:r>
              <a:rPr lang="es-ES" sz="2400" dirty="0"/>
              <a:t>de una </a:t>
            </a:r>
            <a:r>
              <a:rPr lang="es-ES" sz="2400" b="1" dirty="0"/>
              <a:t>Europa más integrada y sostenible </a:t>
            </a:r>
            <a:endParaRPr lang="es-ES" sz="2400" b="1" dirty="0" smtClean="0"/>
          </a:p>
          <a:p>
            <a:pPr algn="just">
              <a:spcAft>
                <a:spcPts val="1200"/>
              </a:spcAft>
              <a:defRPr/>
            </a:pPr>
            <a:r>
              <a:rPr lang="es-ES" sz="2400" dirty="0" smtClean="0"/>
              <a:t>Crecimiento </a:t>
            </a:r>
            <a:r>
              <a:rPr lang="es-ES" sz="2400" dirty="0"/>
              <a:t>económico </a:t>
            </a:r>
            <a:r>
              <a:rPr lang="es-ES" sz="2400" dirty="0" smtClean="0"/>
              <a:t>y prosperidad</a:t>
            </a:r>
            <a:r>
              <a:rPr lang="es-ES" sz="2400" dirty="0"/>
              <a:t> </a:t>
            </a:r>
            <a:r>
              <a:rPr lang="es-ES" sz="2400" dirty="0" smtClean="0"/>
              <a:t>pero NO a expensas de sus ciudadanos. </a:t>
            </a:r>
          </a:p>
          <a:p>
            <a:pPr algn="just">
              <a:spcAft>
                <a:spcPts val="1200"/>
              </a:spcAft>
              <a:defRPr/>
            </a:pPr>
            <a:r>
              <a:rPr lang="es-ES" sz="2400" dirty="0" smtClean="0"/>
              <a:t>Nueva </a:t>
            </a:r>
            <a:r>
              <a:rPr lang="es-ES" sz="2400" dirty="0"/>
              <a:t>narrativa que Europa está forjando debería tener en cuenta la realidad cambiante del mundo actual, pero también la idea de que la Unión Europea y su futuro no solo se reduce a la economía. Va mucho más allá. Se trata de la </a:t>
            </a:r>
            <a:r>
              <a:rPr lang="es-ES" sz="2400" b="1" dirty="0"/>
              <a:t>cohesión social </a:t>
            </a:r>
            <a:r>
              <a:rPr lang="es-ES" sz="2400" dirty="0"/>
              <a:t>de sus ciudadanos, del sentimiento de </a:t>
            </a:r>
            <a:r>
              <a:rPr lang="es-ES" sz="2400" b="1" dirty="0"/>
              <a:t>pertenencia</a:t>
            </a:r>
            <a:r>
              <a:rPr lang="es-ES" sz="2400" dirty="0"/>
              <a:t> a un proyecto común, además de compartir </a:t>
            </a:r>
            <a:r>
              <a:rPr lang="es-ES" sz="2400" b="1" dirty="0"/>
              <a:t>valores comunes </a:t>
            </a:r>
            <a:r>
              <a:rPr lang="es-ES" sz="2400" dirty="0"/>
              <a:t>en un mundo globalizado. </a:t>
            </a:r>
          </a:p>
          <a:p>
            <a:pPr marL="0" indent="0">
              <a:spcAft>
                <a:spcPts val="1200"/>
              </a:spcAft>
              <a:buNone/>
              <a:defRPr/>
            </a:pPr>
            <a:endParaRPr lang="en-AU" sz="2800" b="1" dirty="0" smtClean="0">
              <a:sym typeface="Wingdings" panose="05000000000000000000" pitchFamily="2" charset="2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endParaRPr lang="en-US" altLang="es-ES" sz="2800" b="1" dirty="0" smtClean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s-ES" sz="2800" i="1" dirty="0" smtClean="0">
              <a:solidFill>
                <a:srgbClr val="FF0000"/>
              </a:solidFill>
            </a:endParaRPr>
          </a:p>
        </p:txBody>
      </p:sp>
      <p:pic>
        <p:nvPicPr>
          <p:cNvPr id="8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5877272"/>
            <a:ext cx="1496166" cy="8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03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77BE8E-0B92-48C3-8EAE-1404382BA8C3}" type="slidenum">
              <a:rPr lang="en-GB" altLang="es-ES"/>
              <a:pPr/>
              <a:t>17</a:t>
            </a:fld>
            <a:endParaRPr lang="en-GB" altLang="es-E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808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4000" b="1" dirty="0" smtClean="0"/>
              <a:t> </a:t>
            </a:r>
            <a:br>
              <a:rPr lang="en-GB" altLang="es-ES" sz="4000" b="1" dirty="0" smtClean="0"/>
            </a:br>
            <a:endParaRPr lang="en-GB" altLang="es-ES" sz="4000" b="1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84710"/>
            <a:ext cx="8712968" cy="5140051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defRPr/>
            </a:pPr>
            <a:endParaRPr lang="es-ES" sz="2400" dirty="0"/>
          </a:p>
          <a:p>
            <a:pPr algn="just">
              <a:spcAft>
                <a:spcPts val="1200"/>
              </a:spcAft>
              <a:defRPr/>
            </a:pPr>
            <a:endParaRPr lang="es-ES" sz="2400" dirty="0" smtClean="0"/>
          </a:p>
          <a:p>
            <a:pPr algn="just">
              <a:spcAft>
                <a:spcPts val="1200"/>
              </a:spcAft>
              <a:defRPr/>
            </a:pPr>
            <a:endParaRPr lang="es-ES" sz="2400" dirty="0"/>
          </a:p>
          <a:p>
            <a:pPr marL="0" indent="0" algn="ctr">
              <a:spcAft>
                <a:spcPts val="1200"/>
              </a:spcAft>
              <a:buNone/>
              <a:defRPr/>
            </a:pPr>
            <a:r>
              <a:rPr lang="es-ES" sz="4800" dirty="0" smtClean="0"/>
              <a:t>ESKERRIK ASKO</a:t>
            </a:r>
            <a:r>
              <a:rPr lang="es-ES" sz="2400" dirty="0" smtClean="0"/>
              <a:t> </a:t>
            </a:r>
            <a:endParaRPr lang="es-ES" sz="2400" dirty="0"/>
          </a:p>
          <a:p>
            <a:pPr marL="0" indent="0">
              <a:spcAft>
                <a:spcPts val="1200"/>
              </a:spcAft>
              <a:buNone/>
              <a:defRPr/>
            </a:pPr>
            <a:endParaRPr lang="en-AU" sz="2800" b="1" dirty="0" smtClean="0">
              <a:sym typeface="Wingdings" panose="05000000000000000000" pitchFamily="2" charset="2"/>
            </a:endParaRPr>
          </a:p>
          <a:p>
            <a:pPr marL="0" indent="0" algn="just" eaLnBrk="1" hangingPunct="1">
              <a:lnSpc>
                <a:spcPct val="90000"/>
              </a:lnSpc>
              <a:buFont typeface="Monotype Sorts" charset="0"/>
              <a:buNone/>
              <a:defRPr/>
            </a:pPr>
            <a:endParaRPr lang="en-US" altLang="es-ES" sz="2800" b="1" dirty="0" smtClean="0"/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s-ES" sz="2800" i="1" dirty="0" smtClean="0">
              <a:solidFill>
                <a:srgbClr val="FF0000"/>
              </a:solidFill>
            </a:endParaRPr>
          </a:p>
        </p:txBody>
      </p:sp>
      <p:pic>
        <p:nvPicPr>
          <p:cNvPr id="8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5877272"/>
            <a:ext cx="1496166" cy="8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61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Red </a:t>
            </a:r>
            <a:r>
              <a:rPr lang="en-GB" b="1" dirty="0" err="1" smtClean="0"/>
              <a:t>Europea</a:t>
            </a:r>
            <a:r>
              <a:rPr lang="en-GB" b="1" dirty="0" smtClean="0"/>
              <a:t> de </a:t>
            </a:r>
            <a:r>
              <a:rPr lang="en-GB" b="1" dirty="0" err="1" smtClean="0"/>
              <a:t>Políticas</a:t>
            </a:r>
            <a:r>
              <a:rPr lang="en-GB" b="1" dirty="0" smtClean="0"/>
              <a:t> </a:t>
            </a:r>
            <a:r>
              <a:rPr lang="en-GB" b="1" dirty="0" err="1" smtClean="0"/>
              <a:t>Lingüísticas</a:t>
            </a:r>
            <a:r>
              <a:rPr lang="en-GB" b="1" dirty="0" smtClean="0"/>
              <a:t> (NPLD)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>
          <a:xfrm>
            <a:off x="323528" y="2060848"/>
            <a:ext cx="8136904" cy="3960440"/>
          </a:xfrm>
        </p:spPr>
        <p:txBody>
          <a:bodyPr>
            <a:normAutofit fontScale="85000" lnSpcReduction="10000"/>
          </a:bodyPr>
          <a:lstStyle/>
          <a:p>
            <a:pPr marL="542925" indent="-542925" algn="just"/>
            <a:r>
              <a:rPr lang="ca-ES" sz="2800" b="1" dirty="0" smtClean="0"/>
              <a:t>NPLD:  Red europea en el </a:t>
            </a:r>
            <a:r>
              <a:rPr lang="ca-ES" sz="2800" b="1" dirty="0" err="1" smtClean="0"/>
              <a:t>ámbito</a:t>
            </a:r>
            <a:r>
              <a:rPr lang="ca-ES" sz="2800" b="1" dirty="0" smtClean="0"/>
              <a:t> de la política y </a:t>
            </a:r>
            <a:r>
              <a:rPr lang="ca-ES" sz="2800" b="1" dirty="0" err="1" smtClean="0"/>
              <a:t>planificación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lingüísticas</a:t>
            </a:r>
            <a:r>
              <a:rPr lang="ca-ES" sz="2800" b="1" dirty="0" smtClean="0"/>
              <a:t>, </a:t>
            </a:r>
            <a:r>
              <a:rPr lang="es-ES" sz="2800" b="1" dirty="0" smtClean="0"/>
              <a:t>especializada</a:t>
            </a:r>
            <a:r>
              <a:rPr lang="ca-ES" sz="2800" b="1" dirty="0" smtClean="0"/>
              <a:t> en las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de </a:t>
            </a:r>
            <a:r>
              <a:rPr lang="ca-ES" sz="2800" b="1" dirty="0" err="1" smtClean="0"/>
              <a:t>tamaño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medio</a:t>
            </a:r>
            <a:r>
              <a:rPr lang="ca-ES" sz="2800" b="1" dirty="0" smtClean="0"/>
              <a:t>, que </a:t>
            </a:r>
            <a:r>
              <a:rPr lang="ca-ES" sz="2800" b="1" dirty="0" err="1" smtClean="0"/>
              <a:t>incluye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reconocidas</a:t>
            </a:r>
            <a:r>
              <a:rPr lang="ca-ES" sz="2800" b="1" dirty="0" smtClean="0"/>
              <a:t> a </a:t>
            </a:r>
            <a:r>
              <a:rPr lang="ca-ES" sz="2800" b="1" dirty="0" err="1" smtClean="0"/>
              <a:t>nivel</a:t>
            </a:r>
            <a:r>
              <a:rPr lang="ca-ES" sz="2800" b="1" dirty="0" smtClean="0"/>
              <a:t> estatal – </a:t>
            </a:r>
            <a:r>
              <a:rPr lang="ca-ES" sz="2800" b="1" dirty="0" err="1" smtClean="0"/>
              <a:t>irlandés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sueco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estonio</a:t>
            </a:r>
            <a:r>
              <a:rPr lang="ca-ES" sz="2800" b="1" dirty="0" smtClean="0"/>
              <a:t> –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reconocidas</a:t>
            </a:r>
            <a:r>
              <a:rPr lang="ca-ES" sz="2800" b="1" dirty="0" smtClean="0"/>
              <a:t> a </a:t>
            </a:r>
            <a:r>
              <a:rPr lang="ca-ES" sz="2800" b="1" dirty="0" err="1" smtClean="0"/>
              <a:t>nivel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sub</a:t>
            </a:r>
            <a:r>
              <a:rPr lang="ca-ES" sz="2800" b="1" dirty="0" smtClean="0"/>
              <a:t>-estatal – </a:t>
            </a:r>
            <a:r>
              <a:rPr lang="ca-ES" sz="2800" b="1" dirty="0" err="1" smtClean="0"/>
              <a:t>euskera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catalán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gallego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galés</a:t>
            </a:r>
            <a:r>
              <a:rPr lang="ca-ES" sz="2800" b="1" dirty="0"/>
              <a:t> </a:t>
            </a:r>
            <a:r>
              <a:rPr lang="ca-ES" sz="2800" b="1" dirty="0" smtClean="0"/>
              <a:t>– y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poco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reconocidas</a:t>
            </a:r>
            <a:r>
              <a:rPr lang="ca-ES" sz="2800" b="1" dirty="0" smtClean="0"/>
              <a:t> a </a:t>
            </a:r>
            <a:r>
              <a:rPr lang="ca-ES" sz="2800" b="1" dirty="0" err="1" smtClean="0"/>
              <a:t>nivel</a:t>
            </a:r>
            <a:r>
              <a:rPr lang="ca-ES" sz="2800" b="1" dirty="0" smtClean="0"/>
              <a:t> oficial como el </a:t>
            </a:r>
            <a:r>
              <a:rPr lang="ca-ES" sz="2800" b="1" dirty="0" err="1" smtClean="0"/>
              <a:t>bretón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corso</a:t>
            </a:r>
            <a:r>
              <a:rPr lang="ca-ES" sz="2800" b="1" dirty="0" smtClean="0"/>
              <a:t> y </a:t>
            </a:r>
            <a:r>
              <a:rPr lang="ca-ES" sz="2800" b="1" dirty="0" err="1" smtClean="0"/>
              <a:t>occitano</a:t>
            </a:r>
            <a:r>
              <a:rPr lang="ca-ES" sz="2800" b="1" dirty="0" smtClean="0"/>
              <a:t>.  </a:t>
            </a:r>
          </a:p>
          <a:p>
            <a:pPr marL="542925" indent="-542925">
              <a:buNone/>
            </a:pPr>
            <a:endParaRPr lang="en-GB" sz="2800" b="1" dirty="0" smtClean="0"/>
          </a:p>
          <a:p>
            <a:pPr marL="542925" indent="-542925" algn="just"/>
            <a:r>
              <a:rPr lang="ca-ES" sz="2800" b="1" dirty="0" smtClean="0"/>
              <a:t>La </a:t>
            </a:r>
            <a:r>
              <a:rPr lang="es-ES" sz="2800" b="1" dirty="0" smtClean="0"/>
              <a:t>NPLD está formada por gobiernos estatales, regionales, centros de </a:t>
            </a:r>
            <a:r>
              <a:rPr lang="ca-ES" sz="2800" b="1" dirty="0" err="1" smtClean="0"/>
              <a:t>investigación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europeos</a:t>
            </a:r>
            <a:r>
              <a:rPr lang="ca-ES" sz="2800" b="1" dirty="0" smtClean="0"/>
              <a:t> y </a:t>
            </a:r>
            <a:r>
              <a:rPr lang="ca-ES" sz="2800" b="1" dirty="0" err="1" smtClean="0"/>
              <a:t>asociaciones</a:t>
            </a:r>
            <a:r>
              <a:rPr lang="ca-ES" sz="2800" b="1" dirty="0" smtClean="0"/>
              <a:t> que </a:t>
            </a:r>
            <a:r>
              <a:rPr lang="ca-ES" sz="2800" b="1" dirty="0" err="1" smtClean="0"/>
              <a:t>trabajan</a:t>
            </a:r>
            <a:r>
              <a:rPr lang="ca-ES" sz="2800" b="1" dirty="0" smtClean="0"/>
              <a:t> en </a:t>
            </a:r>
            <a:r>
              <a:rPr lang="ca-ES" sz="2800" b="1" dirty="0" err="1" smtClean="0"/>
              <a:t>cuestiones</a:t>
            </a:r>
            <a:r>
              <a:rPr lang="ca-ES" sz="2800" b="1" dirty="0" smtClean="0"/>
              <a:t> de </a:t>
            </a:r>
            <a:r>
              <a:rPr lang="ca-ES" sz="2800" b="1" dirty="0" err="1" smtClean="0"/>
              <a:t>multilingüismo</a:t>
            </a:r>
            <a:r>
              <a:rPr lang="ca-ES" sz="2800" b="1" dirty="0" smtClean="0"/>
              <a:t> </a:t>
            </a:r>
          </a:p>
          <a:p>
            <a:pPr marL="542925" indent="-542925" algn="just"/>
            <a:endParaRPr lang="ca-ES" sz="2800" b="1" dirty="0"/>
          </a:p>
        </p:txBody>
      </p:sp>
      <p:pic>
        <p:nvPicPr>
          <p:cNvPr id="4" name="Llun 1" descr="NPLD Log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48264" y="5589240"/>
            <a:ext cx="1944216" cy="10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NPLD: objetivos principales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/>
              <a:t>NPLD</a:t>
            </a:r>
            <a:r>
              <a:rPr lang="es-ES" dirty="0" smtClean="0"/>
              <a:t>. Espacio de reflexión: </a:t>
            </a:r>
          </a:p>
          <a:p>
            <a:r>
              <a:rPr lang="es-ES" dirty="0" smtClean="0"/>
              <a:t>Lengua y modelos educativos</a:t>
            </a:r>
          </a:p>
          <a:p>
            <a:r>
              <a:rPr lang="es-ES" dirty="0" smtClean="0"/>
              <a:t>Lengua y economía </a:t>
            </a:r>
          </a:p>
          <a:p>
            <a:r>
              <a:rPr lang="es-ES" dirty="0" smtClean="0"/>
              <a:t>Lengua e inmigración </a:t>
            </a:r>
          </a:p>
          <a:p>
            <a:r>
              <a:rPr lang="es-ES" dirty="0" smtClean="0"/>
              <a:t>Lengua y cohesión social </a:t>
            </a:r>
          </a:p>
          <a:p>
            <a:r>
              <a:rPr lang="es-ES" dirty="0" smtClean="0"/>
              <a:t>Lengua y sociedad </a:t>
            </a:r>
          </a:p>
          <a:p>
            <a:r>
              <a:rPr lang="es-ES" dirty="0" smtClean="0"/>
              <a:t>Lengua y cultura</a:t>
            </a:r>
          </a:p>
          <a:p>
            <a:r>
              <a:rPr lang="es-ES" dirty="0" smtClean="0"/>
              <a:t>Lengua e identidad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060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17713" y="1733550"/>
            <a:ext cx="3389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57500" y="1549400"/>
            <a:ext cx="425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023100" y="1017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1" name="Isdeitl 10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96944" cy="3024336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‘</a:t>
            </a:r>
            <a:r>
              <a:rPr lang="ca-ES" sz="36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L</a:t>
            </a:r>
            <a:r>
              <a:rPr lang="ca-ES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 </a:t>
            </a:r>
            <a:r>
              <a:rPr lang="ca-ES" sz="36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diversidad</a:t>
            </a:r>
            <a:r>
              <a:rPr lang="ca-ES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cultural y lingüística forma </a:t>
            </a:r>
            <a:r>
              <a:rPr lang="ca-ES" sz="36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parte</a:t>
            </a:r>
            <a:r>
              <a:rPr lang="ca-ES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nuclear de la </a:t>
            </a:r>
            <a:r>
              <a:rPr lang="ca-ES" sz="36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identidad</a:t>
            </a:r>
            <a:r>
              <a:rPr lang="ca-ES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europea; es </a:t>
            </a:r>
            <a:r>
              <a:rPr lang="ca-ES" sz="36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patrimonio</a:t>
            </a:r>
            <a:r>
              <a:rPr lang="ca-ES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ca-ES" sz="36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común</a:t>
            </a:r>
            <a:r>
              <a:rPr lang="ca-ES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una </a:t>
            </a:r>
            <a:r>
              <a:rPr lang="ca-ES" sz="36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riqueza</a:t>
            </a:r>
            <a:r>
              <a:rPr lang="ca-ES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un reto y un valor de Europa</a:t>
            </a:r>
            <a:r>
              <a:rPr lang="en-GB" sz="36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’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32772" name="Picture 4" descr="http://www.stat.gov.mk/Images/E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25144"/>
            <a:ext cx="2664296" cy="1785353"/>
          </a:xfrm>
          <a:prstGeom prst="rect">
            <a:avLst/>
          </a:prstGeom>
          <a:noFill/>
        </p:spPr>
      </p:pic>
      <p:pic>
        <p:nvPicPr>
          <p:cNvPr id="9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0232" y="332656"/>
            <a:ext cx="2029558" cy="10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Las </a:t>
            </a:r>
            <a:r>
              <a:rPr lang="en-GB" b="1" dirty="0" err="1" smtClean="0"/>
              <a:t>lenguas</a:t>
            </a:r>
            <a:r>
              <a:rPr lang="en-GB" b="1" dirty="0" smtClean="0"/>
              <a:t> en la UE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16424"/>
          </a:xfrm>
        </p:spPr>
        <p:txBody>
          <a:bodyPr>
            <a:normAutofit/>
          </a:bodyPr>
          <a:lstStyle/>
          <a:p>
            <a:pPr marL="542925" indent="-542925">
              <a:spcAft>
                <a:spcPts val="1200"/>
              </a:spcAft>
            </a:pPr>
            <a:r>
              <a:rPr lang="ca-ES" sz="2800" b="1" dirty="0" smtClean="0"/>
              <a:t>24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oficiales</a:t>
            </a:r>
          </a:p>
          <a:p>
            <a:pPr marL="542925" indent="-542925">
              <a:spcAft>
                <a:spcPts val="1200"/>
              </a:spcAft>
            </a:pPr>
            <a:r>
              <a:rPr lang="ca-ES" sz="2800" b="1" dirty="0" smtClean="0"/>
              <a:t>60-80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propias</a:t>
            </a:r>
            <a:r>
              <a:rPr lang="ca-ES" sz="2800" b="1" dirty="0" smtClean="0"/>
              <a:t> (mal)</a:t>
            </a:r>
            <a:r>
              <a:rPr lang="ca-ES" sz="2800" b="1" dirty="0" err="1" smtClean="0"/>
              <a:t>denominadas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regionales</a:t>
            </a:r>
            <a:r>
              <a:rPr lang="ca-ES" sz="2800" b="1" dirty="0" smtClean="0"/>
              <a:t> o </a:t>
            </a:r>
            <a:r>
              <a:rPr lang="ca-ES" sz="2800" b="1" dirty="0" err="1" smtClean="0"/>
              <a:t>minoritarias</a:t>
            </a:r>
            <a:r>
              <a:rPr lang="ca-ES" sz="2800" b="1" dirty="0" smtClean="0"/>
              <a:t> </a:t>
            </a:r>
          </a:p>
          <a:p>
            <a:pPr marL="542925" indent="-542925">
              <a:spcAft>
                <a:spcPts val="1200"/>
              </a:spcAft>
            </a:pPr>
            <a:r>
              <a:rPr lang="ca-ES" sz="2800" b="1" dirty="0" smtClean="0"/>
              <a:t>5  de </a:t>
            </a:r>
            <a:r>
              <a:rPr lang="ca-ES" sz="2800" b="1" dirty="0" err="1" smtClean="0"/>
              <a:t>ellas</a:t>
            </a:r>
            <a:r>
              <a:rPr lang="ca-ES" sz="2800" b="1" dirty="0" smtClean="0"/>
              <a:t> con un estatus de </a:t>
            </a:r>
            <a:r>
              <a:rPr lang="ca-ES" sz="2800" b="1" dirty="0" err="1" smtClean="0"/>
              <a:t>semioficialidad</a:t>
            </a:r>
            <a:r>
              <a:rPr lang="ca-ES" sz="2800" b="1" dirty="0" smtClean="0"/>
              <a:t> en la UE: </a:t>
            </a:r>
            <a:r>
              <a:rPr lang="ca-ES" sz="2800" b="1" dirty="0" err="1" smtClean="0"/>
              <a:t>catalán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gallego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euskera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galés</a:t>
            </a:r>
            <a:r>
              <a:rPr lang="ca-ES" sz="2800" b="1" dirty="0" smtClean="0"/>
              <a:t>, </a:t>
            </a:r>
            <a:r>
              <a:rPr lang="ca-ES" sz="2800" b="1" dirty="0" err="1" smtClean="0"/>
              <a:t>escocés</a:t>
            </a:r>
            <a:r>
              <a:rPr lang="ca-ES" sz="2800" b="1" dirty="0" smtClean="0"/>
              <a:t>. </a:t>
            </a:r>
          </a:p>
          <a:p>
            <a:pPr marL="542925" indent="-542925"/>
            <a:r>
              <a:rPr lang="ca-ES" sz="2800" b="1" dirty="0" smtClean="0"/>
              <a:t>Las </a:t>
            </a:r>
            <a:r>
              <a:rPr lang="ca-ES" sz="2800" b="1" dirty="0" err="1" smtClean="0"/>
              <a:t>otras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lenguas</a:t>
            </a:r>
            <a:r>
              <a:rPr lang="ca-ES" sz="2800" b="1" dirty="0" smtClean="0"/>
              <a:t> no </a:t>
            </a:r>
            <a:r>
              <a:rPr lang="ca-ES" sz="2800" b="1" dirty="0" err="1" smtClean="0"/>
              <a:t>gozan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ningún</a:t>
            </a:r>
            <a:r>
              <a:rPr lang="ca-ES" sz="2800" b="1" dirty="0" smtClean="0"/>
              <a:t> tipo de </a:t>
            </a:r>
            <a:r>
              <a:rPr lang="ca-ES" sz="2800" b="1" dirty="0" err="1" smtClean="0"/>
              <a:t>apoyo</a:t>
            </a:r>
            <a:r>
              <a:rPr lang="ca-ES" sz="2800" b="1" dirty="0" smtClean="0"/>
              <a:t> de </a:t>
            </a:r>
            <a:r>
              <a:rPr lang="ca-ES" sz="2800" b="1" dirty="0" err="1" smtClean="0"/>
              <a:t>reconocimiento</a:t>
            </a:r>
            <a:r>
              <a:rPr lang="ca-ES" sz="2800" b="1" dirty="0" smtClean="0"/>
              <a:t> legal</a:t>
            </a:r>
            <a:endParaRPr lang="ca-ES" sz="2800" b="1" dirty="0"/>
          </a:p>
        </p:txBody>
      </p:sp>
      <p:pic>
        <p:nvPicPr>
          <p:cNvPr id="4" name="Llun 1" descr="NPLD Log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32240" y="5445224"/>
            <a:ext cx="2029558" cy="10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49AF7E-FB84-4413-84AE-950EED785280}" type="slidenum">
              <a:rPr lang="en-GB" altLang="es-ES"/>
              <a:pPr/>
              <a:t>6</a:t>
            </a:fld>
            <a:endParaRPr lang="en-GB" altLang="es-E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0803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b="1" dirty="0" err="1" smtClean="0"/>
              <a:t>Consecuencias</a:t>
            </a:r>
            <a:r>
              <a:rPr lang="en-GB" altLang="es-ES" b="1" dirty="0" smtClean="0"/>
              <a:t> </a:t>
            </a:r>
            <a:r>
              <a:rPr lang="en-GB" altLang="es-ES" b="1" dirty="0" err="1" smtClean="0"/>
              <a:t>prácticas</a:t>
            </a:r>
            <a:endParaRPr lang="en-GB" altLang="es-ES" b="1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9"/>
            <a:ext cx="8568952" cy="525688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Font typeface="Monotype Sorts" charset="0"/>
              <a:buNone/>
              <a:defRPr/>
            </a:pPr>
            <a:r>
              <a:rPr lang="es-ES" sz="2400" b="1" dirty="0" smtClean="0"/>
              <a:t>No todas las comunidades lingüísticas de Europa pueden participar en todos los programas europeos </a:t>
            </a:r>
          </a:p>
          <a:p>
            <a:pPr algn="just">
              <a:spcAft>
                <a:spcPts val="1800"/>
              </a:spcAft>
              <a:defRPr/>
            </a:pPr>
            <a:r>
              <a:rPr lang="es-ES" sz="2400" b="1" dirty="0" err="1" smtClean="0"/>
              <a:t>Juvenes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Traslatores</a:t>
            </a:r>
            <a:r>
              <a:rPr lang="es-ES" sz="2400" dirty="0" smtClean="0"/>
              <a:t>:  </a:t>
            </a:r>
            <a:r>
              <a:rPr lang="es-ES" sz="2400" dirty="0" smtClean="0"/>
              <a:t>concurso para la promoción de la diversidad y la sensibilización lingüísticas para jóvenes de 17 años </a:t>
            </a:r>
          </a:p>
          <a:p>
            <a:pPr marL="0" indent="0" algn="just">
              <a:spcAft>
                <a:spcPts val="1800"/>
              </a:spcAft>
              <a:buFont typeface="Monotype Sorts" charset="0"/>
              <a:buNone/>
              <a:defRPr/>
            </a:pPr>
            <a:endParaRPr lang="es-ES" sz="2400" b="1" dirty="0" smtClean="0"/>
          </a:p>
          <a:p>
            <a:pPr algn="just">
              <a:spcAft>
                <a:spcPts val="1800"/>
              </a:spcAft>
              <a:defRPr/>
            </a:pPr>
            <a:r>
              <a:rPr lang="es-ES" sz="2400" b="1" dirty="0" smtClean="0"/>
              <a:t>Plataforma en línea de apoyo para el aprendizaje lingüístico : </a:t>
            </a:r>
            <a:r>
              <a:rPr lang="es-ES" sz="2400" dirty="0" smtClean="0"/>
              <a:t>solo en 6 lenguas en 2015, 24 lenguas – las oficiales – para el año 2020</a:t>
            </a:r>
            <a:r>
              <a:rPr lang="es-ES" sz="2200" dirty="0" smtClean="0"/>
              <a:t>. </a:t>
            </a:r>
            <a:endParaRPr lang="es-ES" sz="2200" dirty="0" smtClean="0">
              <a:solidFill>
                <a:srgbClr val="FFFF00"/>
              </a:solidFill>
            </a:endParaRPr>
          </a:p>
        </p:txBody>
      </p:sp>
      <p:pic>
        <p:nvPicPr>
          <p:cNvPr id="8" name="Llun 1" descr="NPLD 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48309" y="5805264"/>
            <a:ext cx="160017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Cambios</a:t>
            </a:r>
            <a:r>
              <a:rPr lang="en-GB" b="1" dirty="0" smtClean="0"/>
              <a:t> </a:t>
            </a:r>
            <a:r>
              <a:rPr lang="en-GB" b="1" dirty="0" err="1" smtClean="0"/>
              <a:t>recientes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Progresiva</a:t>
            </a:r>
            <a:r>
              <a:rPr lang="en-US" b="1" dirty="0" smtClean="0"/>
              <a:t> </a:t>
            </a:r>
            <a:r>
              <a:rPr lang="en-US" b="1" dirty="0" err="1" smtClean="0"/>
              <a:t>desaparición</a:t>
            </a:r>
            <a:r>
              <a:rPr lang="en-US" b="1" dirty="0" smtClean="0"/>
              <a:t> de la </a:t>
            </a:r>
            <a:r>
              <a:rPr lang="en-US" b="1" dirty="0" err="1" smtClean="0"/>
              <a:t>cartera</a:t>
            </a:r>
            <a:r>
              <a:rPr lang="en-US" b="1" dirty="0" smtClean="0"/>
              <a:t> de </a:t>
            </a:r>
            <a:r>
              <a:rPr lang="en-US" b="1" dirty="0" err="1" smtClean="0"/>
              <a:t>Multilingüismo</a:t>
            </a:r>
            <a:r>
              <a:rPr lang="en-US" b="1" dirty="0" smtClean="0"/>
              <a:t> en la </a:t>
            </a:r>
            <a:r>
              <a:rPr lang="en-US" b="1" dirty="0" err="1" smtClean="0"/>
              <a:t>Comisión</a:t>
            </a:r>
            <a:r>
              <a:rPr lang="en-US" b="1" dirty="0" smtClean="0"/>
              <a:t> </a:t>
            </a:r>
            <a:r>
              <a:rPr lang="en-US" b="1" dirty="0" err="1" smtClean="0"/>
              <a:t>europea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en-US" dirty="0" err="1" smtClean="0"/>
              <a:t>Comisario</a:t>
            </a:r>
            <a:r>
              <a:rPr lang="en-US" dirty="0" smtClean="0"/>
              <a:t> de </a:t>
            </a:r>
            <a:r>
              <a:rPr lang="en-US" dirty="0" err="1" smtClean="0"/>
              <a:t>Multilingüismo</a:t>
            </a:r>
            <a:r>
              <a:rPr lang="en-US" dirty="0" smtClean="0"/>
              <a:t> (</a:t>
            </a:r>
            <a:r>
              <a:rPr lang="en-US" dirty="0"/>
              <a:t>Leonard </a:t>
            </a:r>
            <a:r>
              <a:rPr lang="en-US" dirty="0" err="1"/>
              <a:t>Orban</a:t>
            </a:r>
            <a:r>
              <a:rPr lang="en-US" dirty="0"/>
              <a:t>, </a:t>
            </a:r>
            <a:r>
              <a:rPr lang="en-US" dirty="0" smtClean="0"/>
              <a:t>2007-2010)</a:t>
            </a:r>
          </a:p>
          <a:p>
            <a:r>
              <a:rPr lang="en-US" dirty="0" err="1" smtClean="0"/>
              <a:t>Comisaria</a:t>
            </a:r>
            <a:r>
              <a:rPr lang="en-US" dirty="0" smtClean="0"/>
              <a:t> para </a:t>
            </a:r>
            <a:r>
              <a:rPr lang="en-US" dirty="0" err="1" smtClean="0"/>
              <a:t>Educación</a:t>
            </a:r>
            <a:r>
              <a:rPr lang="en-US" dirty="0" smtClean="0"/>
              <a:t>, </a:t>
            </a:r>
            <a:r>
              <a:rPr lang="en-US" dirty="0" err="1" smtClean="0"/>
              <a:t>Cultura</a:t>
            </a:r>
            <a:r>
              <a:rPr lang="en-US" dirty="0" smtClean="0"/>
              <a:t>, </a:t>
            </a:r>
            <a:r>
              <a:rPr lang="en-US" dirty="0" err="1" smtClean="0"/>
              <a:t>Multilingüismo</a:t>
            </a:r>
            <a:r>
              <a:rPr lang="en-US" dirty="0" smtClean="0"/>
              <a:t> y Juventud (</a:t>
            </a:r>
            <a:r>
              <a:rPr lang="en-US" dirty="0" err="1"/>
              <a:t>Androulla</a:t>
            </a:r>
            <a:r>
              <a:rPr lang="en-US" dirty="0"/>
              <a:t> </a:t>
            </a:r>
            <a:r>
              <a:rPr lang="en-US" dirty="0" err="1"/>
              <a:t>Vassiliou</a:t>
            </a:r>
            <a:r>
              <a:rPr lang="en-US" dirty="0"/>
              <a:t>, 2010-2014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Comisario</a:t>
            </a:r>
            <a:r>
              <a:rPr lang="en-US" dirty="0" smtClean="0"/>
              <a:t> para </a:t>
            </a:r>
            <a:r>
              <a:rPr lang="en-US" dirty="0" err="1" smtClean="0"/>
              <a:t>Educación</a:t>
            </a:r>
            <a:r>
              <a:rPr lang="en-US" dirty="0" smtClean="0"/>
              <a:t>, </a:t>
            </a:r>
            <a:r>
              <a:rPr lang="en-US" dirty="0" err="1" smtClean="0"/>
              <a:t>Cultura</a:t>
            </a:r>
            <a:r>
              <a:rPr lang="en-US" dirty="0" smtClean="0"/>
              <a:t>, Juventud y </a:t>
            </a:r>
            <a:r>
              <a:rPr lang="en-US" dirty="0" err="1" smtClean="0"/>
              <a:t>Deportes</a:t>
            </a:r>
            <a:r>
              <a:rPr lang="en-US" dirty="0" smtClean="0"/>
              <a:t> (Tibor Navracsics 2014-actualidad)</a:t>
            </a:r>
            <a:endParaRPr lang="ca-ES" dirty="0"/>
          </a:p>
        </p:txBody>
      </p:sp>
      <p:pic>
        <p:nvPicPr>
          <p:cNvPr id="4" name="Llun 1" descr="NPLD Log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5589240"/>
            <a:ext cx="2029558" cy="10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Cambios</a:t>
            </a:r>
            <a:r>
              <a:rPr lang="en-GB" b="1" dirty="0" smtClean="0"/>
              <a:t> </a:t>
            </a:r>
            <a:r>
              <a:rPr lang="en-GB" b="1" dirty="0" err="1" smtClean="0"/>
              <a:t>recientes</a:t>
            </a:r>
            <a:r>
              <a:rPr lang="en-GB" b="1" dirty="0" smtClean="0"/>
              <a:t> (II)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Incremento</a:t>
            </a:r>
            <a:r>
              <a:rPr lang="en-US" b="1" dirty="0" smtClean="0"/>
              <a:t> de </a:t>
            </a:r>
            <a:r>
              <a:rPr lang="en-US" b="1" dirty="0" err="1" smtClean="0"/>
              <a:t>postulados</a:t>
            </a:r>
            <a:r>
              <a:rPr lang="en-US" b="1" dirty="0" smtClean="0"/>
              <a:t> neo-</a:t>
            </a:r>
            <a:r>
              <a:rPr lang="en-US" b="1" dirty="0" err="1" smtClean="0"/>
              <a:t>liberales</a:t>
            </a:r>
            <a:r>
              <a:rPr lang="en-US" b="1" dirty="0" smtClean="0"/>
              <a:t> </a:t>
            </a:r>
            <a:r>
              <a:rPr lang="en-US" b="1" dirty="0" err="1" smtClean="0"/>
              <a:t>aplicados</a:t>
            </a:r>
            <a:r>
              <a:rPr lang="en-US" b="1" dirty="0" smtClean="0"/>
              <a:t> a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lenguas</a:t>
            </a:r>
            <a:r>
              <a:rPr lang="en-US" b="1" dirty="0" smtClean="0"/>
              <a:t> </a:t>
            </a:r>
            <a:r>
              <a:rPr lang="en-US" b="1" dirty="0" err="1" smtClean="0"/>
              <a:t>europeas</a:t>
            </a:r>
            <a:endParaRPr lang="en-US" b="1" dirty="0" smtClean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err="1" smtClean="0"/>
              <a:t>Concepto</a:t>
            </a:r>
            <a:r>
              <a:rPr lang="en-US" sz="2400" b="1" dirty="0" smtClean="0"/>
              <a:t> de </a:t>
            </a:r>
            <a:r>
              <a:rPr lang="en-US" sz="2400" b="1" i="1" dirty="0" smtClean="0"/>
              <a:t>mainstreaming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Libre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competencia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tratamiento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diferenciado</a:t>
            </a:r>
            <a:r>
              <a:rPr lang="en-US" sz="2400" b="1" dirty="0" smtClean="0"/>
              <a:t>.  </a:t>
            </a:r>
          </a:p>
          <a:p>
            <a:r>
              <a:rPr lang="en-US" sz="2400" b="1" dirty="0" err="1" smtClean="0"/>
              <a:t>Tratamiento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igualitario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todas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lenguas</a:t>
            </a:r>
            <a:r>
              <a:rPr lang="en-US" sz="2400" b="1" dirty="0" smtClean="0"/>
              <a:t> versus </a:t>
            </a:r>
            <a:r>
              <a:rPr lang="en-US" sz="2400" b="1" dirty="0" err="1" smtClean="0"/>
              <a:t>tratamiento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equitativo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ofrecer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condiciones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necesarias</a:t>
            </a:r>
            <a:r>
              <a:rPr lang="en-US" sz="2400" b="1" dirty="0" smtClean="0"/>
              <a:t> para </a:t>
            </a:r>
            <a:r>
              <a:rPr lang="en-US" sz="2400" b="1" dirty="0" err="1" smtClean="0"/>
              <a:t>aquellas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lenguas</a:t>
            </a:r>
            <a:r>
              <a:rPr lang="en-US" sz="2400" b="1" dirty="0" smtClean="0"/>
              <a:t> con </a:t>
            </a:r>
            <a:r>
              <a:rPr lang="en-US" sz="2400" b="1" dirty="0" err="1" smtClean="0"/>
              <a:t>necesidades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específicas</a:t>
            </a:r>
            <a:r>
              <a:rPr lang="en-US" sz="2400" b="1" dirty="0" smtClean="0"/>
              <a:t>). </a:t>
            </a:r>
          </a:p>
          <a:p>
            <a:r>
              <a:rPr lang="en-US" sz="2400" b="1" dirty="0" err="1" smtClean="0"/>
              <a:t>Tratamiento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igual</a:t>
            </a:r>
            <a:r>
              <a:rPr lang="en-US" sz="2400" b="1" dirty="0" smtClean="0"/>
              <a:t> lo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igual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4" name="Llun 1" descr="NPLD Log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5589240"/>
            <a:ext cx="2029558" cy="10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98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Cambios</a:t>
            </a:r>
            <a:r>
              <a:rPr lang="en-GB" b="1" dirty="0" smtClean="0"/>
              <a:t> </a:t>
            </a:r>
            <a:r>
              <a:rPr lang="en-GB" b="1" dirty="0" err="1" smtClean="0"/>
              <a:t>recientes</a:t>
            </a:r>
            <a:r>
              <a:rPr lang="en-GB" b="1" dirty="0" smtClean="0"/>
              <a:t> (III)</a:t>
            </a:r>
            <a:endParaRPr lang="en-GB" b="1" dirty="0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Mercantilización</a:t>
            </a:r>
            <a:r>
              <a:rPr lang="en-US" b="1" dirty="0" smtClean="0"/>
              <a:t> de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lenguas</a:t>
            </a:r>
            <a:r>
              <a:rPr lang="en-US" b="1" dirty="0" smtClean="0"/>
              <a:t> </a:t>
            </a:r>
            <a:r>
              <a:rPr lang="en-US" b="1" dirty="0" err="1" smtClean="0"/>
              <a:t>hegemónicas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Nueva </a:t>
            </a:r>
            <a:r>
              <a:rPr lang="en-US" b="1" dirty="0" err="1" smtClean="0"/>
              <a:t>Comisión</a:t>
            </a:r>
            <a:r>
              <a:rPr lang="en-US" b="1" dirty="0" smtClean="0"/>
              <a:t> </a:t>
            </a:r>
            <a:r>
              <a:rPr lang="en-US" b="1" dirty="0" err="1" smtClean="0"/>
              <a:t>Europea</a:t>
            </a:r>
            <a:r>
              <a:rPr lang="en-US" dirty="0" smtClean="0"/>
              <a:t> </a:t>
            </a:r>
            <a:r>
              <a:rPr lang="en-US" i="1" dirty="0"/>
              <a:t>the current unit dealing with </a:t>
            </a:r>
            <a:r>
              <a:rPr lang="en-US" i="1" dirty="0">
                <a:solidFill>
                  <a:srgbClr val="FF0000"/>
                </a:solidFill>
              </a:rPr>
              <a:t>Multilingualism Policy; Skills and Qualification Strategy</a:t>
            </a:r>
            <a:r>
              <a:rPr lang="en-US" i="1" dirty="0"/>
              <a:t> will move from </a:t>
            </a:r>
            <a:r>
              <a:rPr lang="en-US" b="1" i="1" dirty="0"/>
              <a:t>DG Education</a:t>
            </a:r>
            <a:r>
              <a:rPr lang="en-US" i="1" dirty="0"/>
              <a:t> </a:t>
            </a:r>
            <a:r>
              <a:rPr lang="en-US" b="1" i="1" dirty="0"/>
              <a:t>and Culture</a:t>
            </a:r>
            <a:r>
              <a:rPr lang="en-US" i="1" dirty="0"/>
              <a:t> </a:t>
            </a:r>
            <a:r>
              <a:rPr lang="en-US" i="1" dirty="0" smtClean="0"/>
              <a:t>to </a:t>
            </a:r>
            <a:r>
              <a:rPr lang="en-US" i="1" dirty="0" smtClean="0">
                <a:sym typeface="Wingdings" panose="05000000000000000000" pitchFamily="2" charset="2"/>
              </a:rPr>
              <a:t> </a:t>
            </a:r>
            <a:r>
              <a:rPr lang="en-US" i="1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DG Employment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" name="Llun 1" descr="NPLD Log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76256" y="5589240"/>
            <a:ext cx="2029558" cy="10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5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935</Words>
  <Application>Microsoft Office PowerPoint</Application>
  <PresentationFormat>Presentación en pantalla (4:3)</PresentationFormat>
  <Paragraphs>122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Sorts</vt:lpstr>
      <vt:lpstr>Times New Roman</vt:lpstr>
      <vt:lpstr>Wingdings</vt:lpstr>
      <vt:lpstr>Thema Office</vt:lpstr>
      <vt:lpstr>Presentación de PowerPoint</vt:lpstr>
      <vt:lpstr>Red Europea de Políticas Lingüísticas (NPLD)</vt:lpstr>
      <vt:lpstr>NPLD: objetivos principales </vt:lpstr>
      <vt:lpstr>Presentación de PowerPoint</vt:lpstr>
      <vt:lpstr>Las lenguas en la UE</vt:lpstr>
      <vt:lpstr>Consecuencias prácticas</vt:lpstr>
      <vt:lpstr>Cambios recientes</vt:lpstr>
      <vt:lpstr>Cambios recientes (II)</vt:lpstr>
      <vt:lpstr>Cambios recientes (III)</vt:lpstr>
      <vt:lpstr>Cambios recientes (IV)</vt:lpstr>
      <vt:lpstr>Presentación de PowerPoint</vt:lpstr>
      <vt:lpstr>Hoja de Ruta para las Lenguas de Europa. Propuesta de la NPLD 2015</vt:lpstr>
      <vt:lpstr>Hoja de Ruta: propuestas (I)</vt:lpstr>
      <vt:lpstr>Hoja de Ruta: propuestas (II)</vt:lpstr>
      <vt:lpstr>Hoja de Ruta: propuestas (III) </vt:lpstr>
      <vt:lpstr>Conclusiones  </vt:lpstr>
      <vt:lpstr>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Sleid 1</dc:title>
  <dc:creator>meirion.jones</dc:creator>
  <cp:lastModifiedBy>User</cp:lastModifiedBy>
  <cp:revision>74</cp:revision>
  <dcterms:created xsi:type="dcterms:W3CDTF">2015-03-09T10:15:35Z</dcterms:created>
  <dcterms:modified xsi:type="dcterms:W3CDTF">2015-04-24T06:08:37Z</dcterms:modified>
</cp:coreProperties>
</file>