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5" r:id="rId37"/>
    <p:sldId id="294"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DC162-889F-4D5A-AA69-4781C0F6D90A}" type="datetimeFigureOut">
              <a:rPr lang="es-ES" smtClean="0"/>
              <a:t>31/07/2015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7EBEA-29C0-4081-A9D7-5D35731B993A}" type="slidenum">
              <a:rPr lang="es-ES" smtClean="0"/>
              <a:t>‹Nº›</a:t>
            </a:fld>
            <a:endParaRPr lang="es-ES"/>
          </a:p>
        </p:txBody>
      </p:sp>
    </p:spTree>
    <p:extLst>
      <p:ext uri="{BB962C8B-B14F-4D97-AF65-F5344CB8AC3E}">
        <p14:creationId xmlns:p14="http://schemas.microsoft.com/office/powerpoint/2010/main" val="364876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p>
        </p:txBody>
      </p:sp>
      <p:sp>
        <p:nvSpPr>
          <p:cNvPr id="1024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b="1">
                <a:solidFill>
                  <a:schemeClr val="tx1"/>
                </a:solidFill>
                <a:latin typeface="Arial" charset="0"/>
                <a:cs typeface="Arial" charset="0"/>
              </a:defRPr>
            </a:lvl1pPr>
            <a:lvl2pPr marL="702979" indent="-270377">
              <a:defRPr sz="1100" b="1">
                <a:solidFill>
                  <a:schemeClr val="tx1"/>
                </a:solidFill>
                <a:latin typeface="Arial" charset="0"/>
                <a:cs typeface="Arial" charset="0"/>
              </a:defRPr>
            </a:lvl2pPr>
            <a:lvl3pPr marL="1081507" indent="-216301">
              <a:defRPr sz="1100" b="1">
                <a:solidFill>
                  <a:schemeClr val="tx1"/>
                </a:solidFill>
                <a:latin typeface="Arial" charset="0"/>
                <a:cs typeface="Arial" charset="0"/>
              </a:defRPr>
            </a:lvl3pPr>
            <a:lvl4pPr marL="1514109" indent="-216301">
              <a:defRPr sz="1100" b="1">
                <a:solidFill>
                  <a:schemeClr val="tx1"/>
                </a:solidFill>
                <a:latin typeface="Arial" charset="0"/>
                <a:cs typeface="Arial" charset="0"/>
              </a:defRPr>
            </a:lvl4pPr>
            <a:lvl5pPr marL="1946712" indent="-216301">
              <a:defRPr sz="1100" b="1">
                <a:solidFill>
                  <a:schemeClr val="tx1"/>
                </a:solidFill>
                <a:latin typeface="Arial" charset="0"/>
                <a:cs typeface="Arial" charset="0"/>
              </a:defRPr>
            </a:lvl5pPr>
            <a:lvl6pPr marL="2379315" indent="-216301" eaLnBrk="0" fontAlgn="base" hangingPunct="0">
              <a:spcBef>
                <a:spcPct val="0"/>
              </a:spcBef>
              <a:spcAft>
                <a:spcPct val="0"/>
              </a:spcAft>
              <a:defRPr sz="1100" b="1">
                <a:solidFill>
                  <a:schemeClr val="tx1"/>
                </a:solidFill>
                <a:latin typeface="Arial" charset="0"/>
                <a:cs typeface="Arial" charset="0"/>
              </a:defRPr>
            </a:lvl6pPr>
            <a:lvl7pPr marL="2811917" indent="-216301" eaLnBrk="0" fontAlgn="base" hangingPunct="0">
              <a:spcBef>
                <a:spcPct val="0"/>
              </a:spcBef>
              <a:spcAft>
                <a:spcPct val="0"/>
              </a:spcAft>
              <a:defRPr sz="1100" b="1">
                <a:solidFill>
                  <a:schemeClr val="tx1"/>
                </a:solidFill>
                <a:latin typeface="Arial" charset="0"/>
                <a:cs typeface="Arial" charset="0"/>
              </a:defRPr>
            </a:lvl7pPr>
            <a:lvl8pPr marL="3244520" indent="-216301" eaLnBrk="0" fontAlgn="base" hangingPunct="0">
              <a:spcBef>
                <a:spcPct val="0"/>
              </a:spcBef>
              <a:spcAft>
                <a:spcPct val="0"/>
              </a:spcAft>
              <a:defRPr sz="1100" b="1">
                <a:solidFill>
                  <a:schemeClr val="tx1"/>
                </a:solidFill>
                <a:latin typeface="Arial" charset="0"/>
                <a:cs typeface="Arial" charset="0"/>
              </a:defRPr>
            </a:lvl8pPr>
            <a:lvl9pPr marL="3677122" indent="-216301" eaLnBrk="0" fontAlgn="base" hangingPunct="0">
              <a:spcBef>
                <a:spcPct val="0"/>
              </a:spcBef>
              <a:spcAft>
                <a:spcPct val="0"/>
              </a:spcAft>
              <a:defRPr sz="1100" b="1">
                <a:solidFill>
                  <a:schemeClr val="tx1"/>
                </a:solidFill>
                <a:latin typeface="Arial" charset="0"/>
                <a:cs typeface="Arial" charset="0"/>
              </a:defRPr>
            </a:lvl9pPr>
          </a:lstStyle>
          <a:p>
            <a:fld id="{72B17C29-E99E-4E68-94E0-0D853DBCF98F}" type="slidenum">
              <a:rPr lang="es-ES" altLang="en-US" smtClean="0"/>
              <a:pPr/>
              <a:t>36</a:t>
            </a:fld>
            <a:endParaRPr lang="es-E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191106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74862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362688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156142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370579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312630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26115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160692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187530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75620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FDCF14-B44F-45D3-B2FE-EBC9C1A224BE}" type="datetimeFigureOut">
              <a:rPr lang="es-ES" smtClean="0"/>
              <a:t>31/07/2015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003ED1-C103-448F-AA2D-B53C314AE033}" type="slidenum">
              <a:rPr lang="es-ES" smtClean="0"/>
              <a:t>‹Nº›</a:t>
            </a:fld>
            <a:endParaRPr lang="es-ES"/>
          </a:p>
        </p:txBody>
      </p:sp>
    </p:spTree>
    <p:extLst>
      <p:ext uri="{BB962C8B-B14F-4D97-AF65-F5344CB8AC3E}">
        <p14:creationId xmlns:p14="http://schemas.microsoft.com/office/powerpoint/2010/main" val="361517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DCF14-B44F-45D3-B2FE-EBC9C1A224BE}" type="datetimeFigureOut">
              <a:rPr lang="es-ES" smtClean="0"/>
              <a:t>31/07/2015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03ED1-C103-448F-AA2D-B53C314AE033}" type="slidenum">
              <a:rPr lang="es-ES" smtClean="0"/>
              <a:t>‹Nº›</a:t>
            </a:fld>
            <a:endParaRPr lang="es-ES"/>
          </a:p>
        </p:txBody>
      </p:sp>
    </p:spTree>
    <p:extLst>
      <p:ext uri="{BB962C8B-B14F-4D97-AF65-F5344CB8AC3E}">
        <p14:creationId xmlns:p14="http://schemas.microsoft.com/office/powerpoint/2010/main" val="418347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2"/>
          <p:cNvSpPr>
            <a:spLocks noChangeArrowheads="1"/>
          </p:cNvSpPr>
          <p:nvPr/>
        </p:nvSpPr>
        <p:spPr bwMode="auto">
          <a:xfrm>
            <a:off x="1439577" y="481896"/>
            <a:ext cx="626484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spcBef>
                <a:spcPct val="50000"/>
              </a:spcBef>
            </a:pPr>
            <a:r>
              <a:rPr lang="en-US" altLang="en-US" sz="2400" dirty="0">
                <a:solidFill>
                  <a:schemeClr val="bg1"/>
                </a:solidFill>
                <a:latin typeface="Arial Black" pitchFamily="34" charset="0"/>
              </a:rPr>
              <a:t>MIDDLE EAST and NORTH AFRICA</a:t>
            </a:r>
            <a:br>
              <a:rPr lang="en-US" altLang="en-US" sz="2400" dirty="0">
                <a:solidFill>
                  <a:schemeClr val="bg1"/>
                </a:solidFill>
                <a:latin typeface="Arial Black" pitchFamily="34" charset="0"/>
              </a:rPr>
            </a:br>
            <a:r>
              <a:rPr lang="en-US" altLang="en-US" sz="2400" dirty="0">
                <a:solidFill>
                  <a:schemeClr val="bg1"/>
                </a:solidFill>
                <a:latin typeface="Arial Black" pitchFamily="34" charset="0"/>
              </a:rPr>
              <a:t>-MENA-</a:t>
            </a:r>
            <a:br>
              <a:rPr lang="en-US" altLang="en-US" sz="2400" dirty="0">
                <a:solidFill>
                  <a:schemeClr val="bg1"/>
                </a:solidFill>
                <a:latin typeface="Arial Black" pitchFamily="34" charset="0"/>
              </a:rPr>
            </a:br>
            <a:r>
              <a:rPr lang="en-US" altLang="en-US" sz="1800" dirty="0">
                <a:solidFill>
                  <a:schemeClr val="bg1"/>
                </a:solidFill>
                <a:latin typeface="Arial Black" pitchFamily="34" charset="0"/>
              </a:rPr>
              <a:t>An Economic, Social and Political Outlook </a:t>
            </a:r>
            <a:r>
              <a:rPr lang="en-US" altLang="en-US" sz="1800" dirty="0" smtClean="0">
                <a:solidFill>
                  <a:schemeClr val="bg1"/>
                </a:solidFill>
                <a:latin typeface="Arial Black" pitchFamily="34" charset="0"/>
              </a:rPr>
              <a:t>2015</a:t>
            </a:r>
          </a:p>
          <a:p>
            <a:pPr algn="ctr" eaLnBrk="1" hangingPunct="1">
              <a:spcBef>
                <a:spcPct val="50000"/>
              </a:spcBef>
            </a:pPr>
            <a:endParaRPr lang="en-US" altLang="en-US" sz="1800" dirty="0" smtClean="0">
              <a:solidFill>
                <a:schemeClr val="bg1"/>
              </a:solidFill>
              <a:latin typeface="Arial Black" pitchFamily="34" charset="0"/>
            </a:endParaRPr>
          </a:p>
          <a:p>
            <a:pPr algn="ctr" eaLnBrk="1" hangingPunct="1">
              <a:spcBef>
                <a:spcPct val="50000"/>
              </a:spcBef>
            </a:pPr>
            <a:r>
              <a:rPr lang="en-US" altLang="en-US" sz="1800" dirty="0">
                <a:solidFill>
                  <a:schemeClr val="bg1"/>
                </a:solidFill>
              </a:rPr>
              <a:t>By J F </a:t>
            </a:r>
            <a:r>
              <a:rPr lang="en-US" altLang="en-US" sz="1800" dirty="0" smtClean="0">
                <a:solidFill>
                  <a:schemeClr val="bg1"/>
                </a:solidFill>
              </a:rPr>
              <a:t>Merladet</a:t>
            </a:r>
            <a:endParaRPr lang="en-US" altLang="en-US" sz="1800" dirty="0">
              <a:solidFill>
                <a:schemeClr val="bg1"/>
              </a:solidFill>
            </a:endParaRPr>
          </a:p>
        </p:txBody>
      </p:sp>
    </p:spTree>
    <p:extLst>
      <p:ext uri="{BB962C8B-B14F-4D97-AF65-F5344CB8AC3E}">
        <p14:creationId xmlns:p14="http://schemas.microsoft.com/office/powerpoint/2010/main" val="169123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844716" y="116632"/>
            <a:ext cx="5454569"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ctr">
              <a:spcBef>
                <a:spcPct val="0"/>
              </a:spcBef>
              <a:buNone/>
              <a:defRPr sz="2000" b="1">
                <a:solidFill>
                  <a:schemeClr val="bg1">
                    <a:lumMod val="75000"/>
                  </a:schemeClr>
                </a:solidFill>
                <a:latin typeface="Arial Black" panose="020B0A04020102020204" pitchFamily="34" charset="0"/>
                <a:cs typeface="Arial" panose="020B0604020202020204" pitchFamily="34" charset="0"/>
              </a:defRPr>
            </a:lvl1pPr>
          </a:lstStyle>
          <a:p>
            <a:r>
              <a:rPr lang="en-US" altLang="en-US" dirty="0"/>
              <a:t>Middle East and North Africa forecast</a:t>
            </a:r>
          </a:p>
          <a:p>
            <a:r>
              <a:rPr lang="en-US" altLang="en-US" dirty="0"/>
              <a:t>summary by country in 2012</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92" y="908719"/>
            <a:ext cx="8664816" cy="5953819"/>
          </a:xfrm>
          <a:prstGeom prst="rect">
            <a:avLst/>
          </a:prstGeom>
        </p:spPr>
      </p:pic>
    </p:spTree>
    <p:extLst>
      <p:ext uri="{BB962C8B-B14F-4D97-AF65-F5344CB8AC3E}">
        <p14:creationId xmlns:p14="http://schemas.microsoft.com/office/powerpoint/2010/main" val="321310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34171" y="296652"/>
            <a:ext cx="5075659" cy="400110"/>
          </a:xfrm>
          <a:prstGeom prst="rect">
            <a:avLst/>
          </a:prstGeom>
          <a:extLst/>
        </p:spPr>
        <p:txBody>
          <a:bodyPr wrap="square"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75000"/>
                  </a:schemeClr>
                </a:solidFill>
                <a:latin typeface="Arial Black" panose="020B0A04020102020204" pitchFamily="34" charset="0"/>
              </a:rPr>
              <a:t>Global Economic Prospects: MENA</a:t>
            </a:r>
            <a:endParaRPr lang="en-US" altLang="en-US" sz="2000" b="1" u="sng" dirty="0" smtClean="0">
              <a:solidFill>
                <a:schemeClr val="bg1">
                  <a:lumMod val="75000"/>
                </a:schemeClr>
              </a:solidFill>
              <a:latin typeface="Arial Black" panose="020B0A04020102020204" pitchFamily="34" charset="0"/>
            </a:endParaRPr>
          </a:p>
        </p:txBody>
      </p:sp>
      <p:sp>
        <p:nvSpPr>
          <p:cNvPr id="3" name="TextBox 11"/>
          <p:cNvSpPr txBox="1">
            <a:spLocks noChangeArrowheads="1"/>
          </p:cNvSpPr>
          <p:nvPr/>
        </p:nvSpPr>
        <p:spPr bwMode="auto">
          <a:xfrm>
            <a:off x="1943944" y="968375"/>
            <a:ext cx="5256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b="0" dirty="0">
                <a:solidFill>
                  <a:srgbClr val="C00000"/>
                </a:solidFill>
              </a:rPr>
              <a:t>Middle East and North Africa forecast summary</a:t>
            </a:r>
            <a:r>
              <a:rPr lang="en-US" altLang="en-US" dirty="0">
                <a:solidFill>
                  <a:srgbClr val="C00000"/>
                </a:solidFill>
              </a:rPr>
              <a:t>. Oil exporting countries</a:t>
            </a:r>
          </a:p>
        </p:txBody>
      </p:sp>
      <p:pic>
        <p:nvPicPr>
          <p:cNvPr id="4" name="Picture 2" descr="P:\2-Zona Equipo TAS\Ainhoa\Update clases\Merladet\MENA export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628775"/>
            <a:ext cx="395763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P:\2-Zona Equipo TAS\Ainhoa\Update clases\Merladet\MENA expor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5" y="2060575"/>
            <a:ext cx="40322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4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1979378" y="836712"/>
            <a:ext cx="51852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b="0" dirty="0">
                <a:solidFill>
                  <a:srgbClr val="C00000"/>
                </a:solidFill>
              </a:rPr>
              <a:t>Middle East and North Africa forecast summary. </a:t>
            </a:r>
            <a:r>
              <a:rPr lang="en-US" altLang="en-US" dirty="0">
                <a:solidFill>
                  <a:srgbClr val="C00000"/>
                </a:solidFill>
              </a:rPr>
              <a:t>Oil importing countries</a:t>
            </a:r>
          </a:p>
        </p:txBody>
      </p:sp>
      <p:pic>
        <p:nvPicPr>
          <p:cNvPr id="3" name="Picture 2" descr="P:\2-Zona Equipo TAS\Ainhoa\Update clases\Merladet\MENA import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412875"/>
            <a:ext cx="40259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2-Zona Equipo TAS\Ainhoa\Update clases\Merladet\MENA impor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892300"/>
            <a:ext cx="40814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2034171" y="260648"/>
            <a:ext cx="5075659" cy="400110"/>
          </a:xfrm>
          <a:prstGeom prst="rect">
            <a:avLst/>
          </a:prstGeom>
          <a:extLst/>
        </p:spPr>
        <p:txBody>
          <a:bodyPr wrap="square" rtlCol="0" anchor="t">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75000"/>
                  </a:schemeClr>
                </a:solidFill>
                <a:latin typeface="Arial Black" panose="020B0A04020102020204" pitchFamily="34" charset="0"/>
              </a:rPr>
              <a:t>Global Economic Prospects: MENA</a:t>
            </a:r>
            <a:endParaRPr lang="en-US" altLang="en-US" sz="2000" b="1" u="sng" dirty="0" smtClean="0">
              <a:solidFill>
                <a:schemeClr val="bg1">
                  <a:lumMod val="75000"/>
                </a:schemeClr>
              </a:solidFill>
              <a:latin typeface="Arial Black" panose="020B0A04020102020204" pitchFamily="34" charset="0"/>
            </a:endParaRPr>
          </a:p>
        </p:txBody>
      </p:sp>
    </p:spTree>
    <p:extLst>
      <p:ext uri="{BB962C8B-B14F-4D97-AF65-F5344CB8AC3E}">
        <p14:creationId xmlns:p14="http://schemas.microsoft.com/office/powerpoint/2010/main" val="169773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56049" y="333375"/>
            <a:ext cx="3960465" cy="503338"/>
          </a:xfrm>
          <a:prstGeom prst="rect">
            <a:avLst/>
          </a:prstGeom>
          <a:extLst/>
        </p:spPr>
        <p:txBody>
          <a:bodyPr rtlCol="0" anchor="t">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1600" b="1" dirty="0" smtClean="0">
                <a:solidFill>
                  <a:schemeClr val="bg1">
                    <a:lumMod val="75000"/>
                  </a:schemeClr>
                </a:solidFill>
                <a:latin typeface="Arial Black" panose="020B0A04020102020204" pitchFamily="34" charset="0"/>
              </a:rPr>
              <a:t>MENA: Regional Distribution of Growth</a:t>
            </a:r>
            <a:br>
              <a:rPr lang="en-US" altLang="en-US" sz="1600" b="1" dirty="0" smtClean="0">
                <a:solidFill>
                  <a:schemeClr val="bg1">
                    <a:lumMod val="75000"/>
                  </a:schemeClr>
                </a:solidFill>
                <a:latin typeface="Arial Black" panose="020B0A04020102020204" pitchFamily="34" charset="0"/>
              </a:rPr>
            </a:br>
            <a:r>
              <a:rPr lang="en-US" altLang="en-US" sz="1600" b="1" dirty="0" smtClean="0">
                <a:solidFill>
                  <a:schemeClr val="bg1">
                    <a:lumMod val="75000"/>
                  </a:schemeClr>
                </a:solidFill>
                <a:latin typeface="Arial Black" panose="020B0A04020102020204" pitchFamily="34" charset="0"/>
              </a:rPr>
              <a:t>1998-2013</a:t>
            </a:r>
          </a:p>
        </p:txBody>
      </p:sp>
      <p:sp>
        <p:nvSpPr>
          <p:cNvPr id="3" name="Rectangle 16"/>
          <p:cNvSpPr>
            <a:spLocks noChangeArrowheads="1"/>
          </p:cNvSpPr>
          <p:nvPr/>
        </p:nvSpPr>
        <p:spPr bwMode="auto">
          <a:xfrm>
            <a:off x="469900" y="4292600"/>
            <a:ext cx="8132763" cy="2160736"/>
          </a:xfrm>
          <a:prstGeom prst="rect">
            <a:avLst/>
          </a:prstGeom>
          <a:noFill/>
          <a:ln>
            <a:noFill/>
          </a:ln>
          <a:extLst/>
        </p:spPr>
        <p:txBody>
          <a:bodyPr/>
          <a:lstStyle/>
          <a:p>
            <a:pPr marL="342900" indent="-342900" algn="just" eaLnBrk="1" hangingPunct="1">
              <a:spcBef>
                <a:spcPct val="20000"/>
              </a:spcBef>
              <a:buClr>
                <a:srgbClr val="C00000"/>
              </a:buClr>
              <a:buSzPct val="80000"/>
              <a:buFont typeface="Wingdings" pitchFamily="2" charset="2"/>
              <a:buChar char="Ø"/>
              <a:defRPr/>
            </a:pPr>
            <a:r>
              <a:rPr lang="en-US" b="0" dirty="0">
                <a:latin typeface="+mn-lt"/>
                <a:cs typeface="Arial" panose="020B0604020202020204" pitchFamily="34" charset="0"/>
              </a:rPr>
              <a:t>There is not a constant trend of growth in this region (</a:t>
            </a:r>
            <a:r>
              <a:rPr lang="en-US" dirty="0">
                <a:latin typeface="+mn-lt"/>
                <a:cs typeface="Arial" panose="020B0604020202020204" pitchFamily="34" charset="0"/>
              </a:rPr>
              <a:t>too much fluctuation</a:t>
            </a:r>
            <a:r>
              <a:rPr lang="en-US" b="0" dirty="0">
                <a:latin typeface="+mn-lt"/>
                <a:cs typeface="Arial" panose="020B0604020202020204" pitchFamily="34" charset="0"/>
              </a:rPr>
              <a:t>).</a:t>
            </a:r>
          </a:p>
          <a:p>
            <a:pPr marL="342900" indent="-342900" algn="just" eaLnBrk="1" hangingPunct="1">
              <a:spcBef>
                <a:spcPct val="20000"/>
              </a:spcBef>
              <a:buClr>
                <a:srgbClr val="C00000"/>
              </a:buClr>
              <a:buSzPct val="80000"/>
              <a:buFont typeface="Wingdings" pitchFamily="2" charset="2"/>
              <a:buChar char="Ø"/>
              <a:defRPr/>
            </a:pPr>
            <a:r>
              <a:rPr lang="en-US" b="0" dirty="0">
                <a:latin typeface="+mn-lt"/>
                <a:cs typeface="Arial" panose="020B0604020202020204" pitchFamily="34" charset="0"/>
              </a:rPr>
              <a:t>In the </a:t>
            </a:r>
            <a:r>
              <a:rPr lang="en-US" dirty="0">
                <a:latin typeface="+mn-lt"/>
                <a:cs typeface="Arial" panose="020B0604020202020204" pitchFamily="34" charset="0"/>
              </a:rPr>
              <a:t>period 2008-2009</a:t>
            </a:r>
            <a:r>
              <a:rPr lang="en-US" b="0" dirty="0">
                <a:latin typeface="+mn-lt"/>
                <a:cs typeface="Arial" panose="020B0604020202020204" pitchFamily="34" charset="0"/>
              </a:rPr>
              <a:t>, there was a massive fall in real GDP growth due to the economic crisis of 2008 (it fell to 0.6%). However, it didn’t take long before it started to recover: real GDP growth  increased by 4.5% since 2009.</a:t>
            </a:r>
          </a:p>
          <a:p>
            <a:pPr marL="342900" indent="-342900" algn="just" eaLnBrk="1" hangingPunct="1">
              <a:spcBef>
                <a:spcPct val="20000"/>
              </a:spcBef>
              <a:buClr>
                <a:srgbClr val="C00000"/>
              </a:buClr>
              <a:buSzPct val="80000"/>
              <a:buFont typeface="Wingdings" pitchFamily="2" charset="2"/>
              <a:buChar char="Ø"/>
              <a:defRPr/>
            </a:pPr>
            <a:r>
              <a:rPr lang="en-US" b="0" dirty="0">
                <a:latin typeface="+mn-lt"/>
                <a:cs typeface="Arial" panose="020B0604020202020204" pitchFamily="34" charset="0"/>
              </a:rPr>
              <a:t>This </a:t>
            </a:r>
            <a:r>
              <a:rPr lang="en-US" dirty="0">
                <a:latin typeface="+mn-lt"/>
                <a:cs typeface="Arial" panose="020B0604020202020204" pitchFamily="34" charset="0"/>
              </a:rPr>
              <a:t>growth trend was expected to continue but </a:t>
            </a:r>
            <a:r>
              <a:rPr lang="en-US" b="0" dirty="0">
                <a:latin typeface="+mn-lt"/>
                <a:cs typeface="Arial" panose="020B0604020202020204" pitchFamily="34" charset="0"/>
              </a:rPr>
              <a:t>after the 2011 </a:t>
            </a:r>
            <a:r>
              <a:rPr lang="en-US" b="0" dirty="0" smtClean="0">
                <a:latin typeface="+mn-lt"/>
                <a:cs typeface="Arial" panose="020B0604020202020204" pitchFamily="34" charset="0"/>
              </a:rPr>
              <a:t>fell </a:t>
            </a:r>
            <a:r>
              <a:rPr lang="en-US" b="0" dirty="0">
                <a:latin typeface="+mn-lt"/>
                <a:cs typeface="Arial" panose="020B0604020202020204" pitchFamily="34" charset="0"/>
              </a:rPr>
              <a:t>again  due to the Arab Springs  And now due to civil wars and strife and ISIL </a:t>
            </a:r>
            <a:r>
              <a:rPr lang="en-US" b="0" dirty="0" smtClean="0">
                <a:latin typeface="+mn-lt"/>
                <a:cs typeface="Arial" panose="020B0604020202020204" pitchFamily="34" charset="0"/>
              </a:rPr>
              <a:t>Future  </a:t>
            </a:r>
            <a:r>
              <a:rPr lang="en-US" b="0" dirty="0">
                <a:latin typeface="+mn-lt"/>
                <a:cs typeface="Arial" panose="020B0604020202020204" pitchFamily="34" charset="0"/>
              </a:rPr>
              <a:t>will depend on the political situation. </a:t>
            </a:r>
          </a:p>
        </p:txBody>
      </p:sp>
      <p:sp>
        <p:nvSpPr>
          <p:cNvPr id="4" name="TextBox 7"/>
          <p:cNvSpPr txBox="1">
            <a:spLocks noChangeArrowheads="1"/>
          </p:cNvSpPr>
          <p:nvPr/>
        </p:nvSpPr>
        <p:spPr bwMode="auto">
          <a:xfrm>
            <a:off x="1042988" y="3997325"/>
            <a:ext cx="3671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sz="800"/>
              <a:t>Source: Global Economic Prospects 2012, World Bank</a:t>
            </a:r>
          </a:p>
        </p:txBody>
      </p:sp>
      <p:pic>
        <p:nvPicPr>
          <p:cNvPr id="2050" name="Picture 2" descr="C:\Users\Jose\Documents\Bórrame\Nueva presentación\Diapositiva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44" y="980728"/>
            <a:ext cx="7559675" cy="29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9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159733" y="333375"/>
            <a:ext cx="4824535" cy="719361"/>
          </a:xfrm>
          <a:prstGeom prst="rect">
            <a:avLst/>
          </a:prstGeom>
          <a:extLst/>
        </p:spPr>
        <p:txBody>
          <a:bodyPr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75000"/>
                  </a:schemeClr>
                </a:solidFill>
                <a:latin typeface="Arial Black" panose="020B0A04020102020204" pitchFamily="34" charset="0"/>
                <a:cs typeface="Arial" panose="020B0604020202020204" pitchFamily="34" charset="0"/>
              </a:rPr>
              <a:t>Foreign Direct Investment to the</a:t>
            </a:r>
            <a:br>
              <a:rPr lang="en-US" altLang="en-US" sz="2000" b="1" dirty="0" smtClean="0">
                <a:solidFill>
                  <a:schemeClr val="bg1">
                    <a:lumMod val="75000"/>
                  </a:schemeClr>
                </a:solidFill>
                <a:latin typeface="Arial Black" panose="020B0A04020102020204" pitchFamily="34" charset="0"/>
                <a:cs typeface="Arial" panose="020B0604020202020204" pitchFamily="34" charset="0"/>
              </a:rPr>
            </a:br>
            <a:r>
              <a:rPr lang="en-US" altLang="en-US" sz="2000" b="1" dirty="0" smtClean="0">
                <a:solidFill>
                  <a:schemeClr val="bg1">
                    <a:lumMod val="75000"/>
                  </a:schemeClr>
                </a:solidFill>
                <a:latin typeface="Arial Black" panose="020B0A04020102020204" pitchFamily="34" charset="0"/>
                <a:cs typeface="Arial" panose="020B0604020202020204" pitchFamily="34" charset="0"/>
              </a:rPr>
              <a:t>MENA region </a:t>
            </a:r>
          </a:p>
        </p:txBody>
      </p:sp>
      <p:sp>
        <p:nvSpPr>
          <p:cNvPr id="3" name="Rectangle 6"/>
          <p:cNvSpPr txBox="1">
            <a:spLocks noChangeArrowheads="1"/>
          </p:cNvSpPr>
          <p:nvPr/>
        </p:nvSpPr>
        <p:spPr>
          <a:xfrm>
            <a:off x="179512" y="1268760"/>
            <a:ext cx="4495800" cy="4861520"/>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74320" algn="just">
              <a:defRPr/>
            </a:pPr>
            <a:r>
              <a:rPr lang="en-US" sz="1600" dirty="0" smtClean="0"/>
              <a:t>The MENA region experienced its </a:t>
            </a:r>
            <a:r>
              <a:rPr lang="en-US" sz="1600" b="1" dirty="0" smtClean="0"/>
              <a:t>maximum FDI flows</a:t>
            </a:r>
            <a:r>
              <a:rPr lang="en-US" sz="1600" dirty="0" smtClean="0"/>
              <a:t> in </a:t>
            </a:r>
            <a:r>
              <a:rPr lang="en-US" sz="1600" b="1" dirty="0" smtClean="0"/>
              <a:t>2006</a:t>
            </a:r>
            <a:r>
              <a:rPr lang="en-US" sz="1600" dirty="0" smtClean="0"/>
              <a:t>—a record $24.9 billion— and outlasted the record achieved in 2006. </a:t>
            </a:r>
          </a:p>
          <a:p>
            <a:pPr indent="-274320" algn="just">
              <a:buFont typeface="Wingdings" pitchFamily="2" charset="2"/>
              <a:buNone/>
              <a:defRPr/>
            </a:pPr>
            <a:endParaRPr lang="en-US" sz="1600" dirty="0" smtClean="0"/>
          </a:p>
          <a:p>
            <a:pPr indent="-274320" algn="just">
              <a:defRPr/>
            </a:pPr>
            <a:r>
              <a:rPr lang="en-US" sz="1600" dirty="0" smtClean="0"/>
              <a:t>Since 2007, FDI flows have been decreasing. Notice the fall of flows in 2009: this is a </a:t>
            </a:r>
            <a:r>
              <a:rPr lang="en-US" sz="1600" b="1" dirty="0" smtClean="0"/>
              <a:t>product of the 2008 world crisis. </a:t>
            </a:r>
          </a:p>
          <a:p>
            <a:pPr indent="-274320" algn="just">
              <a:buFont typeface="Wingdings" pitchFamily="2" charset="2"/>
              <a:buNone/>
              <a:defRPr/>
            </a:pPr>
            <a:endParaRPr lang="en-US" sz="1600" dirty="0" smtClean="0"/>
          </a:p>
          <a:p>
            <a:pPr indent="-274320" algn="just">
              <a:defRPr/>
            </a:pPr>
            <a:r>
              <a:rPr lang="en-US" sz="1600" dirty="0" smtClean="0"/>
              <a:t>This </a:t>
            </a:r>
            <a:r>
              <a:rPr lang="en-US" sz="1600" b="1" dirty="0" smtClean="0"/>
              <a:t>decreasing trend has continued</a:t>
            </a:r>
            <a:r>
              <a:rPr lang="en-US" sz="1600" dirty="0" smtClean="0"/>
              <a:t>. FDI inflows are likely to decline and because of lack of clarity about the future political developments in the region, the extent to which investment will decline is difficult to quantify.</a:t>
            </a:r>
          </a:p>
          <a:p>
            <a:pPr indent="-274320" algn="just">
              <a:defRPr/>
            </a:pPr>
            <a:endParaRPr lang="en-US" sz="1600" dirty="0" smtClean="0"/>
          </a:p>
          <a:p>
            <a:pPr indent="-274320" algn="just">
              <a:defRPr/>
            </a:pPr>
            <a:r>
              <a:rPr lang="en-US" sz="1600" dirty="0" smtClean="0"/>
              <a:t>Intraregional FDI flows increased not only in the energy sector, but also in sectors such as infrastructure, real estate, and tourism.</a:t>
            </a:r>
            <a:endParaRPr lang="en-US" sz="1600" dirty="0"/>
          </a:p>
        </p:txBody>
      </p:sp>
      <p:sp>
        <p:nvSpPr>
          <p:cNvPr id="4" name="Rectangle 2"/>
          <p:cNvSpPr>
            <a:spLocks noChangeArrowheads="1"/>
          </p:cNvSpPr>
          <p:nvPr/>
        </p:nvSpPr>
        <p:spPr bwMode="auto">
          <a:xfrm>
            <a:off x="4898071" y="1496591"/>
            <a:ext cx="3927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dirty="0">
                <a:solidFill>
                  <a:srgbClr val="C00000"/>
                </a:solidFill>
              </a:rPr>
              <a:t>Foreign direct investment, net inflows (% of GDP)</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060848"/>
            <a:ext cx="4291584" cy="3224784"/>
          </a:xfrm>
          <a:prstGeom prst="rect">
            <a:avLst/>
          </a:prstGeom>
        </p:spPr>
      </p:pic>
    </p:spTree>
    <p:extLst>
      <p:ext uri="{BB962C8B-B14F-4D97-AF65-F5344CB8AC3E}">
        <p14:creationId xmlns:p14="http://schemas.microsoft.com/office/powerpoint/2010/main" val="401366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79898" y="260648"/>
            <a:ext cx="5184204" cy="609501"/>
          </a:xfrm>
          <a:prstGeom prst="rect">
            <a:avLst/>
          </a:prstGeom>
          <a:extLst/>
        </p:spPr>
        <p:txBody>
          <a:bodyPr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altLang="en-US" sz="2000" b="1" dirty="0" smtClean="0">
                <a:solidFill>
                  <a:schemeClr val="bg1">
                    <a:lumMod val="75000"/>
                  </a:schemeClr>
                </a:solidFill>
                <a:latin typeface="Arial Black" panose="020B0A04020102020204" pitchFamily="34" charset="0"/>
              </a:rPr>
              <a:t>Official Development Assistance to</a:t>
            </a:r>
            <a:br>
              <a:rPr lang="en-GB" altLang="en-US" sz="2000" b="1" dirty="0" smtClean="0">
                <a:solidFill>
                  <a:schemeClr val="bg1">
                    <a:lumMod val="75000"/>
                  </a:schemeClr>
                </a:solidFill>
                <a:latin typeface="Arial Black" panose="020B0A04020102020204" pitchFamily="34" charset="0"/>
              </a:rPr>
            </a:br>
            <a:r>
              <a:rPr lang="en-GB" altLang="en-US" sz="2000" b="1" dirty="0" smtClean="0">
                <a:solidFill>
                  <a:schemeClr val="bg1">
                    <a:lumMod val="75000"/>
                  </a:schemeClr>
                </a:solidFill>
                <a:latin typeface="Arial Black" panose="020B0A04020102020204" pitchFamily="34" charset="0"/>
              </a:rPr>
              <a:t> the MENA region</a:t>
            </a:r>
            <a:endParaRPr lang="es-ES" altLang="en-US" sz="2000" b="1" dirty="0" smtClean="0">
              <a:solidFill>
                <a:schemeClr val="bg1">
                  <a:lumMod val="75000"/>
                </a:schemeClr>
              </a:solidFill>
              <a:latin typeface="Arial Black" panose="020B0A04020102020204" pitchFamily="34" charset="0"/>
            </a:endParaRPr>
          </a:p>
        </p:txBody>
      </p:sp>
      <p:sp>
        <p:nvSpPr>
          <p:cNvPr id="3" name="Rectangle 3"/>
          <p:cNvSpPr txBox="1">
            <a:spLocks noChangeArrowheads="1"/>
          </p:cNvSpPr>
          <p:nvPr/>
        </p:nvSpPr>
        <p:spPr>
          <a:xfrm>
            <a:off x="198438" y="974626"/>
            <a:ext cx="3924300" cy="5622726"/>
          </a:xfrm>
          <a:prstGeom prst="rect">
            <a:avLst/>
          </a:prstGeom>
          <a:extLst/>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74320" algn="just">
              <a:defRPr/>
            </a:pPr>
            <a:r>
              <a:rPr lang="en-GB" altLang="en-US" sz="1250" dirty="0" smtClean="0">
                <a:cs typeface="Arial" panose="020B0604020202020204" pitchFamily="34" charset="0"/>
              </a:rPr>
              <a:t>ODA is </a:t>
            </a:r>
            <a:r>
              <a:rPr lang="en-GB" altLang="en-US" sz="1250" b="1" dirty="0" smtClean="0">
                <a:cs typeface="Arial" panose="020B0604020202020204" pitchFamily="34" charset="0"/>
              </a:rPr>
              <a:t>officially defined by the OECD </a:t>
            </a:r>
            <a:r>
              <a:rPr lang="en-GB" altLang="en-US" sz="1250" dirty="0" smtClean="0">
                <a:cs typeface="Arial" panose="020B0604020202020204" pitchFamily="34" charset="0"/>
              </a:rPr>
              <a:t>as </a:t>
            </a:r>
            <a:r>
              <a:rPr lang="en-GB" altLang="en-US" sz="1250" b="1" dirty="0" smtClean="0">
                <a:cs typeface="Arial" panose="020B0604020202020204" pitchFamily="34" charset="0"/>
              </a:rPr>
              <a:t>government aid to developing countries designed to promote the economic development and social welfare</a:t>
            </a:r>
            <a:r>
              <a:rPr lang="en-GB" altLang="en-US" sz="1250" dirty="0" smtClean="0">
                <a:cs typeface="Arial" panose="020B0604020202020204" pitchFamily="34" charset="0"/>
              </a:rPr>
              <a:t>. </a:t>
            </a:r>
            <a:r>
              <a:rPr lang="en-GB" altLang="en-US" sz="1250" b="1" dirty="0" smtClean="0">
                <a:cs typeface="Arial" panose="020B0604020202020204" pitchFamily="34" charset="0"/>
              </a:rPr>
              <a:t>Aid includes grants</a:t>
            </a:r>
            <a:r>
              <a:rPr lang="en-GB" altLang="en-US" sz="1250" dirty="0" smtClean="0">
                <a:cs typeface="Arial" panose="020B0604020202020204" pitchFamily="34" charset="0"/>
              </a:rPr>
              <a:t>, </a:t>
            </a:r>
            <a:r>
              <a:rPr lang="en-GB" altLang="en-US" sz="1250" b="1" dirty="0" smtClean="0">
                <a:cs typeface="Arial" panose="020B0604020202020204" pitchFamily="34" charset="0"/>
              </a:rPr>
              <a:t>"soft” loans</a:t>
            </a:r>
            <a:r>
              <a:rPr lang="en-GB" altLang="en-US" sz="1250" dirty="0" smtClean="0">
                <a:cs typeface="Arial" panose="020B0604020202020204" pitchFamily="34" charset="0"/>
              </a:rPr>
              <a:t>, and the </a:t>
            </a:r>
            <a:r>
              <a:rPr lang="en-GB" altLang="en-US" sz="1250" b="1" dirty="0" smtClean="0">
                <a:cs typeface="Arial" panose="020B0604020202020204" pitchFamily="34" charset="0"/>
              </a:rPr>
              <a:t>provision of technical assistance</a:t>
            </a:r>
            <a:r>
              <a:rPr lang="en-GB" altLang="en-US" sz="1250" dirty="0" smtClean="0">
                <a:cs typeface="Arial" panose="020B0604020202020204" pitchFamily="34" charset="0"/>
              </a:rPr>
              <a:t>.</a:t>
            </a:r>
            <a:r>
              <a:rPr lang="es-ES" altLang="en-US" sz="1250" dirty="0" smtClean="0">
                <a:cs typeface="Arial" panose="020B0604020202020204" pitchFamily="34" charset="0"/>
              </a:rPr>
              <a:t> </a:t>
            </a:r>
            <a:r>
              <a:rPr lang="en-GB" altLang="en-US" sz="1250" dirty="0" smtClean="0">
                <a:cs typeface="Arial" panose="020B0604020202020204" pitchFamily="34" charset="0"/>
              </a:rPr>
              <a:t> The OECD maintains a list of developing countries and territories, and only aid to these countries counts as ODA. </a:t>
            </a:r>
            <a:endParaRPr lang="es-ES" altLang="en-US" sz="1250" dirty="0" smtClean="0">
              <a:cs typeface="Arial" panose="020B0604020202020204" pitchFamily="34" charset="0"/>
            </a:endParaRPr>
          </a:p>
          <a:p>
            <a:pPr indent="-274320" algn="just">
              <a:defRPr/>
            </a:pPr>
            <a:endParaRPr lang="en-GB" altLang="en-US" sz="1250" dirty="0" smtClean="0">
              <a:cs typeface="Arial" panose="020B0604020202020204" pitchFamily="34" charset="0"/>
            </a:endParaRPr>
          </a:p>
          <a:p>
            <a:pPr indent="-274320" algn="just">
              <a:defRPr/>
            </a:pPr>
            <a:r>
              <a:rPr lang="en-GB" altLang="en-US" sz="1250" dirty="0" smtClean="0">
                <a:cs typeface="Arial" panose="020B0604020202020204" pitchFamily="34" charset="0"/>
              </a:rPr>
              <a:t>Over the past five decades there have been </a:t>
            </a:r>
            <a:r>
              <a:rPr lang="en-GB" altLang="en-US" sz="1250" b="1" dirty="0" smtClean="0">
                <a:cs typeface="Arial" panose="020B0604020202020204" pitchFamily="34" charset="0"/>
              </a:rPr>
              <a:t>significant advances in the MENA region </a:t>
            </a:r>
            <a:r>
              <a:rPr lang="en-GB" altLang="en-US" sz="1250" dirty="0" smtClean="0">
                <a:cs typeface="Arial" panose="020B0604020202020204" pitchFamily="34" charset="0"/>
              </a:rPr>
              <a:t>in reducing poverty and advancing human development. Several of the region’s wealthier oil-rich nations are high income countries now and others are no longer defined as developing countries, and the remainder are all classified as Middle Income Countries, with the notable exception of Yemen, the only Low Income Country in the region.</a:t>
            </a:r>
          </a:p>
          <a:p>
            <a:pPr indent="-274320" algn="just">
              <a:buFont typeface="Wingdings" panose="05000000000000000000" pitchFamily="2" charset="2"/>
              <a:buNone/>
              <a:defRPr/>
            </a:pPr>
            <a:endParaRPr lang="en-GB" altLang="en-US" sz="1250" dirty="0" smtClean="0">
              <a:cs typeface="Arial" panose="020B0604020202020204" pitchFamily="34" charset="0"/>
            </a:endParaRPr>
          </a:p>
          <a:p>
            <a:pPr indent="-274320" algn="just">
              <a:defRPr/>
            </a:pPr>
            <a:r>
              <a:rPr lang="en-GB" altLang="en-US" sz="1250" dirty="0" smtClean="0">
                <a:cs typeface="Arial" panose="020B0604020202020204" pitchFamily="34" charset="0"/>
              </a:rPr>
              <a:t>The MENA region receives though </a:t>
            </a:r>
            <a:r>
              <a:rPr lang="en-GB" altLang="en-US" sz="1250" b="1" dirty="0" smtClean="0">
                <a:cs typeface="Arial" panose="020B0604020202020204" pitchFamily="34" charset="0"/>
              </a:rPr>
              <a:t>significant amounts of official development assistance</a:t>
            </a:r>
            <a:r>
              <a:rPr lang="en-GB" altLang="en-US" sz="1250" dirty="0" smtClean="0">
                <a:cs typeface="Arial" panose="020B0604020202020204" pitchFamily="34" charset="0"/>
              </a:rPr>
              <a:t> Egypt received almost 5.5 billion dollars in 1990. In 2008, the amount went significantly down to 1.5 billion dollars (value shared with other African countries) but it is still very high when compared to a country in South America like Peru, for example.</a:t>
            </a:r>
          </a:p>
          <a:p>
            <a:pPr indent="-274320" algn="just">
              <a:buFont typeface="Wingdings" panose="05000000000000000000" pitchFamily="2" charset="2"/>
              <a:buNone/>
              <a:defRPr/>
            </a:pPr>
            <a:r>
              <a:rPr lang="en-GB" altLang="en-US" sz="1250" b="1" dirty="0" smtClean="0">
                <a:cs typeface="Arial" panose="020B0604020202020204" pitchFamily="34" charset="0"/>
              </a:rPr>
              <a:t>                                                            </a:t>
            </a:r>
            <a:endParaRPr lang="es-ES" altLang="en-US" sz="1250" b="1" dirty="0" smtClean="0">
              <a:cs typeface="Arial" panose="020B0604020202020204" pitchFamily="34" charset="0"/>
            </a:endParaRPr>
          </a:p>
        </p:txBody>
      </p:sp>
      <p:sp>
        <p:nvSpPr>
          <p:cNvPr id="4" name="Text Box 12"/>
          <p:cNvSpPr txBox="1">
            <a:spLocks noChangeArrowheads="1"/>
          </p:cNvSpPr>
          <p:nvPr/>
        </p:nvSpPr>
        <p:spPr bwMode="auto">
          <a:xfrm>
            <a:off x="5268342" y="902618"/>
            <a:ext cx="2232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just" eaLnBrk="1" hangingPunct="1">
              <a:lnSpc>
                <a:spcPct val="80000"/>
              </a:lnSpc>
              <a:spcBef>
                <a:spcPct val="20000"/>
              </a:spcBef>
              <a:buClr>
                <a:schemeClr val="hlink"/>
              </a:buClr>
              <a:buSzPct val="80000"/>
              <a:buFont typeface="Wingdings" pitchFamily="2" charset="2"/>
              <a:buNone/>
            </a:pPr>
            <a:r>
              <a:rPr lang="en-GB" altLang="en-US" sz="1400" dirty="0">
                <a:solidFill>
                  <a:srgbClr val="C00000"/>
                </a:solidFill>
              </a:rPr>
              <a:t>Net ODA received per capita (current US$)</a:t>
            </a:r>
            <a:endParaRPr lang="es-ES" altLang="en-US" sz="1400" dirty="0">
              <a:solidFill>
                <a:srgbClr val="C00000"/>
              </a:solidFill>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738" y="4005064"/>
            <a:ext cx="4523232" cy="2535936"/>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762" y="1268760"/>
            <a:ext cx="4139184" cy="2810256"/>
          </a:xfrm>
          <a:prstGeom prst="rect">
            <a:avLst/>
          </a:prstGeom>
        </p:spPr>
      </p:pic>
    </p:spTree>
    <p:extLst>
      <p:ext uri="{BB962C8B-B14F-4D97-AF65-F5344CB8AC3E}">
        <p14:creationId xmlns:p14="http://schemas.microsoft.com/office/powerpoint/2010/main" val="38330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47664" y="512763"/>
            <a:ext cx="5184576" cy="612775"/>
          </a:xfrm>
          <a:prstGeom prst="rect">
            <a:avLst/>
          </a:prstGeom>
          <a:extLst/>
        </p:spPr>
        <p:txBody>
          <a:bodyPr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38200" indent="-838200">
              <a:defRPr/>
            </a:pPr>
            <a:endParaRPr lang="es-ES" altLang="en-US" sz="1600" dirty="0" smtClean="0">
              <a:solidFill>
                <a:schemeClr val="bg1">
                  <a:lumMod val="75000"/>
                </a:schemeClr>
              </a:solidFill>
              <a:latin typeface="Arial Black" panose="020B0A04020102020204" pitchFamily="34" charset="0"/>
            </a:endParaRPr>
          </a:p>
        </p:txBody>
      </p:sp>
      <p:pic>
        <p:nvPicPr>
          <p:cNvPr id="3" name="Picture 6" descr="P:\2-Zona Equipo TAS\Ainhoa\Update clases\Merladet\ODA D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81" y="1428527"/>
            <a:ext cx="4841875"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6"/>
          <p:cNvSpPr txBox="1">
            <a:spLocks noChangeArrowheads="1"/>
          </p:cNvSpPr>
          <p:nvPr/>
        </p:nvSpPr>
        <p:spPr bwMode="auto">
          <a:xfrm>
            <a:off x="5021387" y="908720"/>
            <a:ext cx="401510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just">
              <a:lnSpc>
                <a:spcPct val="80000"/>
              </a:lnSpc>
              <a:spcBef>
                <a:spcPct val="20000"/>
              </a:spcBef>
              <a:buFont typeface="Arial" charset="0"/>
              <a:buChar char="•"/>
            </a:pPr>
            <a:r>
              <a:rPr lang="en-GB" altLang="en-US" sz="1300" dirty="0">
                <a:latin typeface="+mn-lt"/>
              </a:rPr>
              <a:t>Aid allocations </a:t>
            </a:r>
            <a:r>
              <a:rPr lang="en-GB" altLang="en-US" sz="1300" b="0" dirty="0">
                <a:latin typeface="+mn-lt"/>
              </a:rPr>
              <a:t>and choices of instrument are still substantially </a:t>
            </a:r>
            <a:r>
              <a:rPr lang="en-GB" altLang="en-US" sz="1300" dirty="0">
                <a:latin typeface="+mn-lt"/>
              </a:rPr>
              <a:t>influenced by domestic political considerations</a:t>
            </a:r>
            <a:r>
              <a:rPr lang="en-GB" altLang="en-US" sz="1300" b="0" dirty="0">
                <a:latin typeface="+mn-lt"/>
              </a:rPr>
              <a:t>, including commercial advantage and concerns about foreign policy objectives such as migration and terrorism. This is specially relevant in MENA when considering the constant internal and intra-regional political conflicts and the insecurity environment in the region</a:t>
            </a:r>
          </a:p>
          <a:p>
            <a:pPr algn="just">
              <a:lnSpc>
                <a:spcPct val="80000"/>
              </a:lnSpc>
              <a:spcBef>
                <a:spcPct val="20000"/>
              </a:spcBef>
              <a:buFont typeface="Arial" charset="0"/>
              <a:buChar char="•"/>
            </a:pPr>
            <a:endParaRPr lang="en-GB" altLang="en-US" sz="1300" b="0" dirty="0">
              <a:latin typeface="+mn-lt"/>
            </a:endParaRPr>
          </a:p>
          <a:p>
            <a:pPr algn="just">
              <a:lnSpc>
                <a:spcPct val="80000"/>
              </a:lnSpc>
              <a:spcBef>
                <a:spcPct val="20000"/>
              </a:spcBef>
              <a:buFont typeface="Arial" charset="0"/>
              <a:buChar char="•"/>
            </a:pPr>
            <a:r>
              <a:rPr lang="en-GB" altLang="en-US" sz="1300" dirty="0">
                <a:latin typeface="+mn-lt"/>
              </a:rPr>
              <a:t>Lack of financial resources is often not the problem in the MENA region</a:t>
            </a:r>
            <a:r>
              <a:rPr lang="en-GB" altLang="en-US" sz="1300" b="0" dirty="0">
                <a:latin typeface="+mn-lt"/>
              </a:rPr>
              <a:t>, for example public spending on education is higher than in any other developing region, but quality remains notoriously low. Effective aid coordination is a challenge in these circumstances, for donors and recipient governments.</a:t>
            </a:r>
          </a:p>
          <a:p>
            <a:pPr algn="just">
              <a:lnSpc>
                <a:spcPct val="80000"/>
              </a:lnSpc>
              <a:spcBef>
                <a:spcPct val="20000"/>
              </a:spcBef>
              <a:buFont typeface="Arial" charset="0"/>
              <a:buChar char="•"/>
            </a:pPr>
            <a:endParaRPr lang="en-GB" altLang="en-US" sz="1300" b="0" dirty="0">
              <a:latin typeface="+mn-lt"/>
            </a:endParaRPr>
          </a:p>
          <a:p>
            <a:pPr algn="just">
              <a:lnSpc>
                <a:spcPct val="80000"/>
              </a:lnSpc>
              <a:spcBef>
                <a:spcPct val="20000"/>
              </a:spcBef>
              <a:buFont typeface="Arial" charset="0"/>
              <a:buChar char="•"/>
            </a:pPr>
            <a:r>
              <a:rPr lang="en-GB" altLang="en-US" sz="1300" b="0" dirty="0">
                <a:latin typeface="+mn-lt"/>
              </a:rPr>
              <a:t>The MENA region received 8.493 million dollars of ODA, ranked 4</a:t>
            </a:r>
            <a:r>
              <a:rPr lang="en-GB" altLang="en-US" sz="1300" b="0" baseline="30000" dirty="0">
                <a:latin typeface="+mn-lt"/>
              </a:rPr>
              <a:t>th</a:t>
            </a:r>
            <a:r>
              <a:rPr lang="en-GB" altLang="en-US" sz="1300" b="0" dirty="0">
                <a:latin typeface="+mn-lt"/>
              </a:rPr>
              <a:t> after Asia &amp; Oceania, South &amp; Central Asia and the Sub-Saharan Africa.</a:t>
            </a:r>
          </a:p>
          <a:p>
            <a:pPr algn="just">
              <a:lnSpc>
                <a:spcPct val="80000"/>
              </a:lnSpc>
              <a:spcBef>
                <a:spcPct val="20000"/>
              </a:spcBef>
              <a:buFont typeface="Arial" charset="0"/>
              <a:buChar char="•"/>
            </a:pPr>
            <a:endParaRPr lang="en-GB" altLang="en-US" sz="1300" b="0" dirty="0">
              <a:latin typeface="+mn-lt"/>
            </a:endParaRPr>
          </a:p>
          <a:p>
            <a:pPr algn="just">
              <a:lnSpc>
                <a:spcPct val="80000"/>
              </a:lnSpc>
              <a:spcBef>
                <a:spcPct val="20000"/>
              </a:spcBef>
              <a:buFont typeface="Arial" charset="0"/>
              <a:buChar char="•"/>
            </a:pPr>
            <a:r>
              <a:rPr lang="en-US" altLang="en-US" sz="1300" dirty="0">
                <a:latin typeface="+mn-lt"/>
              </a:rPr>
              <a:t>Iraq</a:t>
            </a:r>
            <a:r>
              <a:rPr lang="en-US" altLang="en-US" sz="1300" b="0" dirty="0">
                <a:latin typeface="+mn-lt"/>
              </a:rPr>
              <a:t> was the </a:t>
            </a:r>
            <a:r>
              <a:rPr lang="en-US" altLang="en-US" sz="1300" dirty="0">
                <a:latin typeface="+mn-lt"/>
              </a:rPr>
              <a:t>major recipient of aid </a:t>
            </a:r>
            <a:r>
              <a:rPr lang="en-US" altLang="en-US" sz="1300" b="0" dirty="0">
                <a:latin typeface="+mn-lt"/>
              </a:rPr>
              <a:t>in the MENA region for 2003-2005 because of the war. This trend continued in 2009 since it still was the first ranked recipient country. Now Iraq is not even on the top 10  recipients of ODA. Afghanistan took its place and ranks first, with a big difference with the second one.</a:t>
            </a:r>
            <a:endParaRPr lang="en-GB" altLang="en-US" sz="1300" b="0" dirty="0">
              <a:latin typeface="+mn-lt"/>
            </a:endParaRPr>
          </a:p>
          <a:p>
            <a:pPr algn="just">
              <a:lnSpc>
                <a:spcPct val="80000"/>
              </a:lnSpc>
              <a:spcBef>
                <a:spcPct val="20000"/>
              </a:spcBef>
              <a:buFont typeface="Wingdings" pitchFamily="2" charset="2"/>
              <a:buNone/>
            </a:pPr>
            <a:endParaRPr lang="en-US" altLang="en-US" sz="1300" b="0" dirty="0">
              <a:latin typeface="+mn-lt"/>
            </a:endParaRPr>
          </a:p>
          <a:p>
            <a:pPr algn="just">
              <a:lnSpc>
                <a:spcPct val="80000"/>
              </a:lnSpc>
              <a:spcBef>
                <a:spcPct val="20000"/>
              </a:spcBef>
              <a:buFont typeface="Arial" charset="0"/>
              <a:buChar char="•"/>
            </a:pPr>
            <a:r>
              <a:rPr lang="en-US" altLang="en-US" sz="1300" dirty="0">
                <a:latin typeface="+mn-lt"/>
              </a:rPr>
              <a:t>Yemen</a:t>
            </a:r>
            <a:r>
              <a:rPr lang="en-US" altLang="en-US" sz="1300" b="0" dirty="0">
                <a:latin typeface="+mn-lt"/>
              </a:rPr>
              <a:t>, while being classified as the only Low Income Country of the MENA region, does not figure amongst the top 10 major recipient countries of the MENA region.</a:t>
            </a:r>
            <a:endParaRPr lang="es-ES" altLang="en-US" sz="1300" b="0" dirty="0">
              <a:latin typeface="+mn-lt"/>
            </a:endParaRPr>
          </a:p>
        </p:txBody>
      </p:sp>
      <p:sp>
        <p:nvSpPr>
          <p:cNvPr id="5" name="4 CuadroTexto"/>
          <p:cNvSpPr txBox="1"/>
          <p:nvPr/>
        </p:nvSpPr>
        <p:spPr>
          <a:xfrm>
            <a:off x="1403648" y="188640"/>
            <a:ext cx="6336704" cy="707886"/>
          </a:xfrm>
          <a:prstGeom prst="rect">
            <a:avLst/>
          </a:prstGeom>
        </p:spPr>
        <p:txBody>
          <a:bodyPr rtlCol="0" anchor="t">
            <a:noAutofit/>
          </a:bodyPr>
          <a:lstStyle>
            <a:defPPr>
              <a:defRPr lang="es-ES"/>
            </a:defPPr>
            <a:lvl1pPr algn="ctr">
              <a:spcBef>
                <a:spcPct val="0"/>
              </a:spcBef>
              <a:buNone/>
              <a:defRPr sz="2000" b="1">
                <a:solidFill>
                  <a:schemeClr val="bg1">
                    <a:lumMod val="75000"/>
                  </a:schemeClr>
                </a:solidFill>
                <a:latin typeface="Arial Black" panose="020B0A04020102020204" pitchFamily="34" charset="0"/>
                <a:ea typeface="+mj-ea"/>
                <a:cs typeface="+mj-cs"/>
              </a:defRPr>
            </a:lvl1pPr>
          </a:lstStyle>
          <a:p>
            <a:r>
              <a:rPr lang="en-US" dirty="0"/>
              <a:t>Major recipients of total gross </a:t>
            </a:r>
            <a:br>
              <a:rPr lang="en-US" dirty="0"/>
            </a:br>
            <a:r>
              <a:rPr lang="en-US" dirty="0"/>
              <a:t>bilateral ODA from DAC countries 2008-2009</a:t>
            </a:r>
            <a:endParaRPr lang="es-ES" dirty="0"/>
          </a:p>
        </p:txBody>
      </p:sp>
    </p:spTree>
    <p:extLst>
      <p:ext uri="{BB962C8B-B14F-4D97-AF65-F5344CB8AC3E}">
        <p14:creationId xmlns:p14="http://schemas.microsoft.com/office/powerpoint/2010/main" val="243482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7603" y="152636"/>
            <a:ext cx="334879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000" b="1" smtClean="0">
                <a:solidFill>
                  <a:schemeClr val="bg1">
                    <a:lumMod val="75000"/>
                  </a:schemeClr>
                </a:solidFill>
                <a:latin typeface="Arial Black" panose="020B0A04020102020204" pitchFamily="34" charset="0"/>
              </a:rPr>
              <a:t> MENA donor Example:</a:t>
            </a:r>
            <a:br>
              <a:rPr lang="es-ES" altLang="es-ES" sz="2000" b="1" smtClean="0">
                <a:solidFill>
                  <a:schemeClr val="bg1">
                    <a:lumMod val="75000"/>
                  </a:schemeClr>
                </a:solidFill>
                <a:latin typeface="Arial Black" panose="020B0A04020102020204" pitchFamily="34" charset="0"/>
              </a:rPr>
            </a:br>
            <a:r>
              <a:rPr lang="es-ES" altLang="es-ES" sz="2000" b="1" smtClean="0">
                <a:solidFill>
                  <a:schemeClr val="bg1">
                    <a:lumMod val="75000"/>
                  </a:schemeClr>
                </a:solidFill>
                <a:latin typeface="Arial Black" panose="020B0A04020102020204" pitchFamily="34" charset="0"/>
              </a:rPr>
              <a:t>United Arab Emirates</a:t>
            </a:r>
            <a:endParaRPr lang="en-US" altLang="es-ES" sz="2000" b="1" dirty="0">
              <a:solidFill>
                <a:schemeClr val="bg1">
                  <a:lumMod val="75000"/>
                </a:schemeClr>
              </a:solidFill>
              <a:latin typeface="Arial Black" panose="020B0A04020102020204" pitchFamily="34" charset="0"/>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872716"/>
            <a:ext cx="6984776" cy="58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85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5292725" y="1052736"/>
            <a:ext cx="3311525" cy="1857821"/>
          </a:xfrm>
          <a:prstGeom prst="rect">
            <a:avLst/>
          </a:prstGeom>
          <a:extLst/>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74320" algn="just">
              <a:defRPr/>
            </a:pPr>
            <a:r>
              <a:rPr lang="en-US" altLang="en-US" sz="1400" dirty="0" smtClean="0"/>
              <a:t>Population in the region has </a:t>
            </a:r>
            <a:r>
              <a:rPr lang="en-US" altLang="en-US" sz="1400" b="1" dirty="0" smtClean="0"/>
              <a:t>quadruplicated during the last 50 years</a:t>
            </a:r>
            <a:r>
              <a:rPr lang="en-US" altLang="en-US" sz="1400" dirty="0" smtClean="0"/>
              <a:t>, but this trend is expected to slow down. Population growth will not even double itself by 2050.</a:t>
            </a:r>
          </a:p>
          <a:p>
            <a:pPr indent="-274320" algn="just">
              <a:defRPr/>
            </a:pPr>
            <a:r>
              <a:rPr lang="en-US" altLang="en-US" sz="1400" dirty="0" smtClean="0"/>
              <a:t>Nevertheless, its population growth rate will still be higher than the rest of the world</a:t>
            </a:r>
          </a:p>
        </p:txBody>
      </p:sp>
      <p:sp>
        <p:nvSpPr>
          <p:cNvPr id="3" name="TextBox 5"/>
          <p:cNvSpPr txBox="1">
            <a:spLocks noChangeArrowheads="1"/>
          </p:cNvSpPr>
          <p:nvPr/>
        </p:nvSpPr>
        <p:spPr bwMode="auto">
          <a:xfrm>
            <a:off x="388938" y="1039813"/>
            <a:ext cx="4722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dirty="0">
                <a:solidFill>
                  <a:srgbClr val="C00000"/>
                </a:solidFill>
              </a:rPr>
              <a:t>Population Growth in the MENA Regions: 1950, 2007, and 2050</a:t>
            </a:r>
          </a:p>
        </p:txBody>
      </p:sp>
      <p:sp>
        <p:nvSpPr>
          <p:cNvPr id="4" name="TextBox 6"/>
          <p:cNvSpPr txBox="1">
            <a:spLocks noChangeArrowheads="1"/>
          </p:cNvSpPr>
          <p:nvPr/>
        </p:nvSpPr>
        <p:spPr bwMode="auto">
          <a:xfrm>
            <a:off x="468313" y="4054475"/>
            <a:ext cx="2203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sz="800" b="0"/>
              <a:t>Source: UN Population Division</a:t>
            </a:r>
          </a:p>
        </p:txBody>
      </p:sp>
      <p:pic>
        <p:nvPicPr>
          <p:cNvPr id="5" name="Picture 9" descr="P:\2-Zona Equipo TAS\Ainhoa\Update clases\Merladet\population grow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91013"/>
            <a:ext cx="36544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menapopulation"/>
          <p:cNvPicPr>
            <a:picLocks noChangeAspect="1" noChangeArrowheads="1"/>
          </p:cNvPicPr>
          <p:nvPr/>
        </p:nvPicPr>
        <p:blipFill>
          <a:blip r:embed="rId3">
            <a:extLst>
              <a:ext uri="{28A0092B-C50C-407E-A947-70E740481C1C}">
                <a14:useLocalDpi xmlns:a14="http://schemas.microsoft.com/office/drawing/2010/main" val="0"/>
              </a:ext>
            </a:extLst>
          </a:blip>
          <a:srcRect t="5328" b="10240"/>
          <a:stretch>
            <a:fillRect/>
          </a:stretch>
        </p:blipFill>
        <p:spPr bwMode="auto">
          <a:xfrm>
            <a:off x="498475" y="1427163"/>
            <a:ext cx="4578350" cy="260826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2627785" y="188640"/>
            <a:ext cx="3888431" cy="712788"/>
          </a:xfrm>
          <a:prstGeom prst="rect">
            <a:avLst/>
          </a:prstGeom>
          <a:extLst/>
        </p:spPr>
        <p:txBody>
          <a:bodyPr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75000"/>
                  </a:schemeClr>
                </a:solidFill>
                <a:latin typeface="Arial Black" panose="020B0A04020102020204" pitchFamily="34" charset="0"/>
              </a:rPr>
              <a:t>Population Growth and the </a:t>
            </a:r>
            <a:br>
              <a:rPr lang="en-US" altLang="en-US" sz="2000" b="1" dirty="0" smtClean="0">
                <a:solidFill>
                  <a:schemeClr val="bg1">
                    <a:lumMod val="75000"/>
                  </a:schemeClr>
                </a:solidFill>
                <a:latin typeface="Arial Black" panose="020B0A04020102020204" pitchFamily="34" charset="0"/>
              </a:rPr>
            </a:br>
            <a:r>
              <a:rPr lang="en-US" altLang="en-US" sz="2000" b="1" dirty="0" smtClean="0">
                <a:solidFill>
                  <a:schemeClr val="bg1">
                    <a:lumMod val="75000"/>
                  </a:schemeClr>
                </a:solidFill>
                <a:latin typeface="Arial Black" panose="020B0A04020102020204" pitchFamily="34" charset="0"/>
              </a:rPr>
              <a:t>Employment Challenge</a:t>
            </a:r>
          </a:p>
        </p:txBody>
      </p:sp>
      <p:sp>
        <p:nvSpPr>
          <p:cNvPr id="10" name="9 CuadroTexto"/>
          <p:cNvSpPr txBox="1"/>
          <p:nvPr/>
        </p:nvSpPr>
        <p:spPr>
          <a:xfrm>
            <a:off x="5669024" y="2996952"/>
            <a:ext cx="2951237" cy="646331"/>
          </a:xfrm>
          <a:prstGeom prst="rect">
            <a:avLst/>
          </a:prstGeom>
          <a:noFill/>
        </p:spPr>
        <p:txBody>
          <a:bodyPr wrap="square" rtlCol="0">
            <a:spAutoFit/>
          </a:bodyPr>
          <a:lstStyle/>
          <a:p>
            <a:r>
              <a:rPr lang="es-ES_tradnl" sz="1200" dirty="0" err="1" smtClean="0"/>
              <a:t>Population</a:t>
            </a:r>
            <a:r>
              <a:rPr lang="es-ES_tradnl" sz="1200" dirty="0" smtClean="0"/>
              <a:t>  </a:t>
            </a:r>
            <a:r>
              <a:rPr lang="es-ES_tradnl" sz="1200" dirty="0" err="1" smtClean="0"/>
              <a:t>growth</a:t>
            </a:r>
            <a:r>
              <a:rPr lang="es-ES_tradnl" sz="1200" dirty="0" smtClean="0"/>
              <a:t> </a:t>
            </a:r>
            <a:r>
              <a:rPr lang="es-ES_tradnl" sz="1200" dirty="0" err="1" smtClean="0"/>
              <a:t>projections</a:t>
            </a:r>
            <a:r>
              <a:rPr lang="es-ES_tradnl" sz="1200" dirty="0" smtClean="0"/>
              <a:t>: </a:t>
            </a:r>
            <a:r>
              <a:rPr lang="es-ES_tradnl" sz="1200" dirty="0" err="1" smtClean="0"/>
              <a:t>the</a:t>
            </a:r>
            <a:r>
              <a:rPr lang="es-ES_tradnl" sz="1200" dirty="0" smtClean="0"/>
              <a:t> </a:t>
            </a:r>
            <a:r>
              <a:rPr lang="es-ES_tradnl" sz="1200" dirty="0" err="1" smtClean="0"/>
              <a:t>Middle</a:t>
            </a:r>
            <a:r>
              <a:rPr lang="es-ES_tradnl" sz="1200" dirty="0" smtClean="0"/>
              <a:t> East </a:t>
            </a:r>
            <a:r>
              <a:rPr lang="es-ES_tradnl" sz="1200" dirty="0" err="1" smtClean="0"/>
              <a:t>compared</a:t>
            </a:r>
            <a:r>
              <a:rPr lang="es-ES_tradnl" sz="1200" dirty="0" smtClean="0"/>
              <a:t> </a:t>
            </a:r>
            <a:r>
              <a:rPr lang="es-ES_tradnl" sz="1200" dirty="0" err="1" smtClean="0"/>
              <a:t>with</a:t>
            </a:r>
            <a:r>
              <a:rPr lang="es-ES_tradnl" sz="1200" dirty="0" smtClean="0"/>
              <a:t> </a:t>
            </a:r>
            <a:r>
              <a:rPr lang="es-ES_tradnl" sz="1200" dirty="0" err="1" smtClean="0"/>
              <a:t>the</a:t>
            </a:r>
            <a:r>
              <a:rPr lang="es-ES_tradnl" sz="1200" dirty="0" smtClean="0"/>
              <a:t> </a:t>
            </a:r>
            <a:r>
              <a:rPr lang="es-ES_tradnl" sz="1200" dirty="0" err="1" smtClean="0"/>
              <a:t>world</a:t>
            </a:r>
            <a:r>
              <a:rPr lang="es-ES_tradnl" sz="1200" dirty="0" smtClean="0"/>
              <a:t> and </a:t>
            </a:r>
            <a:r>
              <a:rPr lang="es-ES_tradnl" sz="1200" dirty="0" err="1" smtClean="0"/>
              <a:t>Europe</a:t>
            </a:r>
            <a:r>
              <a:rPr lang="es-ES_tradnl" sz="1200" dirty="0" smtClean="0"/>
              <a:t>, 1990-2030. </a:t>
            </a:r>
            <a:r>
              <a:rPr lang="es-ES_tradnl" sz="1200" dirty="0" err="1" smtClean="0"/>
              <a:t>Index</a:t>
            </a:r>
            <a:r>
              <a:rPr lang="es-ES_tradnl" sz="1200" dirty="0" smtClean="0"/>
              <a:t> 1990 = </a:t>
            </a:r>
            <a:r>
              <a:rPr lang="es-ES_tradnl" sz="1200" dirty="0" err="1" smtClean="0"/>
              <a:t>level</a:t>
            </a:r>
            <a:r>
              <a:rPr lang="es-ES_tradnl" sz="1200" dirty="0" smtClean="0"/>
              <a:t> 100</a:t>
            </a:r>
            <a:endParaRPr lang="es-ES" sz="1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805" y="3575075"/>
            <a:ext cx="3495675" cy="26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12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063327"/>
            <a:ext cx="80486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a:spLocks noChangeArrowheads="1"/>
          </p:cNvSpPr>
          <p:nvPr/>
        </p:nvSpPr>
        <p:spPr bwMode="auto">
          <a:xfrm>
            <a:off x="973002" y="292586"/>
            <a:ext cx="7197996" cy="400110"/>
          </a:xfrm>
          <a:prstGeom prst="rect">
            <a:avLst/>
          </a:prstGeom>
        </p:spPr>
        <p:txBody>
          <a:bodyPr rtlCol="0" anchor="t">
            <a:noAutofit/>
          </a:bodyPr>
          <a:lstStyle/>
          <a:p>
            <a:pPr algn="ctr">
              <a:spcBef>
                <a:spcPct val="0"/>
              </a:spcBef>
            </a:pPr>
            <a:r>
              <a:rPr lang="en-US" altLang="es-ES" sz="2000" b="1" dirty="0">
                <a:solidFill>
                  <a:schemeClr val="bg1">
                    <a:lumMod val="75000"/>
                  </a:schemeClr>
                </a:solidFill>
                <a:latin typeface="Arial Black" panose="020B0A04020102020204" pitchFamily="34" charset="0"/>
                <a:ea typeface="+mj-ea"/>
                <a:cs typeface="+mj-cs"/>
              </a:rPr>
              <a:t>Unemployment rate and employment growth 2013</a:t>
            </a:r>
            <a:endParaRPr lang="es-ES" altLang="es-ES" sz="2000" b="1" dirty="0">
              <a:solidFill>
                <a:schemeClr val="bg1">
                  <a:lumMod val="7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44058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683419" y="115888"/>
            <a:ext cx="77771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altLang="en-US" sz="2000" b="1" dirty="0">
                <a:solidFill>
                  <a:schemeClr val="bg1">
                    <a:lumMod val="75000"/>
                  </a:schemeClr>
                </a:solidFill>
                <a:latin typeface="Arial Black" panose="020B0A04020102020204" pitchFamily="34" charset="0"/>
                <a:cs typeface="Arial" panose="020B0604020202020204" pitchFamily="34" charset="0"/>
              </a:rPr>
              <a:t>MIDDLE EAST and NORTH AFRICA</a:t>
            </a:r>
            <a:br>
              <a:rPr lang="en-US" altLang="en-US" sz="2000" b="1" dirty="0">
                <a:solidFill>
                  <a:schemeClr val="bg1">
                    <a:lumMod val="75000"/>
                  </a:schemeClr>
                </a:solidFill>
                <a:latin typeface="Arial Black" panose="020B0A04020102020204" pitchFamily="34" charset="0"/>
                <a:cs typeface="Arial" panose="020B0604020202020204" pitchFamily="34" charset="0"/>
              </a:rPr>
            </a:br>
            <a:r>
              <a:rPr lang="en-US" altLang="en-US" sz="2000" b="1" dirty="0">
                <a:solidFill>
                  <a:schemeClr val="bg1">
                    <a:lumMod val="75000"/>
                  </a:schemeClr>
                </a:solidFill>
                <a:latin typeface="Arial Black" panose="020B0A04020102020204" pitchFamily="34" charset="0"/>
                <a:cs typeface="Arial" panose="020B0604020202020204" pitchFamily="34" charset="0"/>
              </a:rPr>
              <a:t>-MENA-</a:t>
            </a:r>
            <a:br>
              <a:rPr lang="en-US" altLang="en-US" sz="2000" b="1" dirty="0">
                <a:solidFill>
                  <a:schemeClr val="bg1">
                    <a:lumMod val="75000"/>
                  </a:schemeClr>
                </a:solidFill>
                <a:latin typeface="Arial Black" panose="020B0A04020102020204" pitchFamily="34" charset="0"/>
                <a:cs typeface="Arial" panose="020B0604020202020204" pitchFamily="34" charset="0"/>
              </a:rPr>
            </a:br>
            <a:r>
              <a:rPr lang="en-US" altLang="en-US" sz="2000" b="1" dirty="0">
                <a:solidFill>
                  <a:schemeClr val="bg1">
                    <a:lumMod val="75000"/>
                  </a:schemeClr>
                </a:solidFill>
                <a:latin typeface="Arial Black" panose="020B0A04020102020204" pitchFamily="34" charset="0"/>
                <a:cs typeface="Arial" panose="020B0604020202020204" pitchFamily="34" charset="0"/>
              </a:rPr>
              <a:t>An Economic, Social and Demographic Outlook 2015</a:t>
            </a:r>
            <a:endParaRPr lang="es-ES" altLang="en-US" sz="2000" b="1" dirty="0">
              <a:solidFill>
                <a:schemeClr val="bg1">
                  <a:lumMod val="75000"/>
                </a:schemeClr>
              </a:solidFill>
              <a:latin typeface="Arial Black" panose="020B0A04020102020204" pitchFamily="34" charset="0"/>
              <a:cs typeface="Arial" panose="020B0604020202020204" pitchFamily="34" charset="0"/>
            </a:endParaRPr>
          </a:p>
        </p:txBody>
      </p:sp>
      <p:sp>
        <p:nvSpPr>
          <p:cNvPr id="3" name="Rectangle 21"/>
          <p:cNvSpPr>
            <a:spLocks noChangeArrowheads="1"/>
          </p:cNvSpPr>
          <p:nvPr/>
        </p:nvSpPr>
        <p:spPr bwMode="auto">
          <a:xfrm>
            <a:off x="971600" y="4201145"/>
            <a:ext cx="147893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r"/>
            <a:r>
              <a:rPr lang="en-US" altLang="en-US" sz="1400" dirty="0"/>
              <a:t>by J F Merladet</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b="11064"/>
          <a:stretch>
            <a:fillRect/>
          </a:stretch>
        </p:blipFill>
        <p:spPr bwMode="auto">
          <a:xfrm>
            <a:off x="2530475" y="1820863"/>
            <a:ext cx="40830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9" name="8 Grupo"/>
          <p:cNvGrpSpPr/>
          <p:nvPr/>
        </p:nvGrpSpPr>
        <p:grpSpPr>
          <a:xfrm>
            <a:off x="0" y="5449704"/>
            <a:ext cx="9144000" cy="1435680"/>
            <a:chOff x="0" y="5449704"/>
            <a:chExt cx="9144000" cy="143568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9704"/>
              <a:ext cx="2267107" cy="140935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395" y="5454790"/>
              <a:ext cx="2299317" cy="1430594"/>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107" y="5456974"/>
              <a:ext cx="2304288" cy="1402080"/>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5929" y="5452285"/>
              <a:ext cx="2268071" cy="1406769"/>
            </a:xfrm>
            <a:prstGeom prst="rect">
              <a:avLst/>
            </a:prstGeom>
          </p:spPr>
        </p:pic>
      </p:grpSp>
    </p:spTree>
    <p:extLst>
      <p:ext uri="{BB962C8B-B14F-4D97-AF65-F5344CB8AC3E}">
        <p14:creationId xmlns:p14="http://schemas.microsoft.com/office/powerpoint/2010/main" val="327435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55776" y="188640"/>
            <a:ext cx="4032448" cy="647923"/>
          </a:xfrm>
          <a:prstGeom prst="rect">
            <a:avLst/>
          </a:prstGeom>
          <a:extLst/>
        </p:spPr>
        <p:txBody>
          <a:bodyPr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65000"/>
                  </a:schemeClr>
                </a:solidFill>
                <a:latin typeface="Arial Black" panose="020B0A04020102020204" pitchFamily="34" charset="0"/>
              </a:rPr>
              <a:t>Population Growth and </a:t>
            </a:r>
            <a:br>
              <a:rPr lang="en-US" altLang="en-US" sz="2000" b="1" dirty="0" smtClean="0">
                <a:solidFill>
                  <a:schemeClr val="bg1">
                    <a:lumMod val="65000"/>
                  </a:schemeClr>
                </a:solidFill>
                <a:latin typeface="Arial Black" panose="020B0A04020102020204" pitchFamily="34" charset="0"/>
              </a:rPr>
            </a:br>
            <a:r>
              <a:rPr lang="en-US" altLang="en-US" sz="2000" b="1" dirty="0" smtClean="0">
                <a:solidFill>
                  <a:schemeClr val="bg1">
                    <a:lumMod val="65000"/>
                  </a:schemeClr>
                </a:solidFill>
                <a:latin typeface="Arial Black" panose="020B0A04020102020204" pitchFamily="34" charset="0"/>
              </a:rPr>
              <a:t>the Employment Challenge</a:t>
            </a:r>
          </a:p>
        </p:txBody>
      </p:sp>
      <p:sp>
        <p:nvSpPr>
          <p:cNvPr id="3" name="Rectangle 5"/>
          <p:cNvSpPr txBox="1">
            <a:spLocks noChangeArrowheads="1"/>
          </p:cNvSpPr>
          <p:nvPr/>
        </p:nvSpPr>
        <p:spPr>
          <a:xfrm>
            <a:off x="580512" y="1265833"/>
            <a:ext cx="4165600" cy="4349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charset="0"/>
              <a:buNone/>
            </a:pPr>
            <a:r>
              <a:rPr lang="en-US" altLang="en-US" sz="1200" b="1" dirty="0" smtClean="0"/>
              <a:t>Unemployment is bigger for people aged 15 to 29</a:t>
            </a:r>
            <a:r>
              <a:rPr lang="en-US" altLang="en-US" sz="1200" dirty="0" smtClean="0"/>
              <a:t>. This is one of the main causes of the crisis the region is facing nowadays.</a:t>
            </a:r>
          </a:p>
        </p:txBody>
      </p:sp>
      <p:sp>
        <p:nvSpPr>
          <p:cNvPr id="4" name="Rectangle 1"/>
          <p:cNvSpPr/>
          <p:nvPr/>
        </p:nvSpPr>
        <p:spPr>
          <a:xfrm>
            <a:off x="5111750" y="980728"/>
            <a:ext cx="3600450" cy="2462213"/>
          </a:xfrm>
          <a:prstGeom prst="rect">
            <a:avLst/>
          </a:prstGeom>
        </p:spPr>
        <p:txBody>
          <a:bodyPr>
            <a:spAutoFit/>
          </a:bodyPr>
          <a:lstStyle/>
          <a:p>
            <a:pPr algn="just">
              <a:defRPr/>
            </a:pPr>
            <a:r>
              <a:rPr lang="en-US" sz="1400" b="0" dirty="0">
                <a:solidFill>
                  <a:prstClr val="black"/>
                </a:solidFill>
                <a:latin typeface="Calibri"/>
              </a:rPr>
              <a:t>In order to face the employment challenge, </a:t>
            </a:r>
            <a:r>
              <a:rPr lang="en-US" sz="1400" b="0" dirty="0" smtClean="0">
                <a:solidFill>
                  <a:prstClr val="black"/>
                </a:solidFill>
                <a:latin typeface="Calibri"/>
              </a:rPr>
              <a:t>the MENA region </a:t>
            </a:r>
            <a:r>
              <a:rPr lang="en-US" sz="1400" b="0" dirty="0">
                <a:solidFill>
                  <a:prstClr val="black"/>
                </a:solidFill>
                <a:latin typeface="Calibri"/>
              </a:rPr>
              <a:t>needs to adopt </a:t>
            </a:r>
            <a:r>
              <a:rPr lang="en-US" sz="1400" dirty="0">
                <a:solidFill>
                  <a:prstClr val="black"/>
                </a:solidFill>
                <a:latin typeface="Calibri"/>
              </a:rPr>
              <a:t>reforms</a:t>
            </a:r>
            <a:r>
              <a:rPr lang="en-US" sz="1400" b="0" dirty="0">
                <a:solidFill>
                  <a:prstClr val="black"/>
                </a:solidFill>
                <a:latin typeface="Calibri"/>
              </a:rPr>
              <a:t> aimed at:</a:t>
            </a:r>
          </a:p>
          <a:p>
            <a:pPr marL="285750" indent="-285750" algn="just">
              <a:buFont typeface="Arial" pitchFamily="34" charset="0"/>
              <a:buChar char="–"/>
              <a:defRPr/>
            </a:pPr>
            <a:r>
              <a:rPr lang="en-US" sz="1400" dirty="0">
                <a:solidFill>
                  <a:prstClr val="black"/>
                </a:solidFill>
                <a:latin typeface="Calibri"/>
              </a:rPr>
              <a:t>O</a:t>
            </a:r>
            <a:r>
              <a:rPr lang="en-US" sz="1400" b="0" dirty="0" smtClean="0">
                <a:solidFill>
                  <a:prstClr val="black"/>
                </a:solidFill>
                <a:latin typeface="Calibri"/>
              </a:rPr>
              <a:t>pening </a:t>
            </a:r>
            <a:r>
              <a:rPr lang="en-US" sz="1400" b="0" dirty="0">
                <a:solidFill>
                  <a:prstClr val="black"/>
                </a:solidFill>
                <a:latin typeface="Calibri"/>
              </a:rPr>
              <a:t>the region to </a:t>
            </a:r>
            <a:r>
              <a:rPr lang="en-US" sz="1400" dirty="0">
                <a:solidFill>
                  <a:prstClr val="black"/>
                </a:solidFill>
                <a:latin typeface="Calibri"/>
              </a:rPr>
              <a:t>foreign </a:t>
            </a:r>
            <a:r>
              <a:rPr lang="en-US" sz="1400" dirty="0" smtClean="0">
                <a:solidFill>
                  <a:prstClr val="black"/>
                </a:solidFill>
                <a:latin typeface="Calibri"/>
              </a:rPr>
              <a:t>trade</a:t>
            </a:r>
            <a:r>
              <a:rPr lang="en-US" sz="1400" dirty="0">
                <a:solidFill>
                  <a:prstClr val="black"/>
                </a:solidFill>
                <a:latin typeface="Calibri"/>
              </a:rPr>
              <a:t>.</a:t>
            </a:r>
            <a:endParaRPr lang="en-US" sz="1400" b="0" dirty="0">
              <a:solidFill>
                <a:prstClr val="black"/>
              </a:solidFill>
              <a:latin typeface="Calibri"/>
            </a:endParaRPr>
          </a:p>
          <a:p>
            <a:pPr marL="285750" indent="-285750" algn="just">
              <a:buFont typeface="Arial" pitchFamily="34" charset="0"/>
              <a:buChar char="–"/>
              <a:defRPr/>
            </a:pPr>
            <a:r>
              <a:rPr lang="en-US" sz="1400" dirty="0">
                <a:solidFill>
                  <a:prstClr val="black"/>
                </a:solidFill>
                <a:latin typeface="Calibri"/>
              </a:rPr>
              <a:t>R</a:t>
            </a:r>
            <a:r>
              <a:rPr lang="en-US" sz="1400" b="0" dirty="0" smtClean="0">
                <a:solidFill>
                  <a:prstClr val="black"/>
                </a:solidFill>
                <a:latin typeface="Calibri"/>
              </a:rPr>
              <a:t>educing </a:t>
            </a:r>
            <a:r>
              <a:rPr lang="en-US" sz="1400" b="0" dirty="0">
                <a:solidFill>
                  <a:prstClr val="black"/>
                </a:solidFill>
                <a:latin typeface="Calibri"/>
              </a:rPr>
              <a:t>dependency on oil through </a:t>
            </a:r>
            <a:r>
              <a:rPr lang="en-US" sz="1400" dirty="0" smtClean="0">
                <a:solidFill>
                  <a:prstClr val="black"/>
                </a:solidFill>
                <a:latin typeface="Calibri"/>
              </a:rPr>
              <a:t>diversification</a:t>
            </a:r>
            <a:r>
              <a:rPr lang="en-US" sz="1400" dirty="0">
                <a:solidFill>
                  <a:prstClr val="black"/>
                </a:solidFill>
                <a:latin typeface="Calibri"/>
              </a:rPr>
              <a:t>.</a:t>
            </a:r>
            <a:endParaRPr lang="en-US" sz="1400" b="0" dirty="0">
              <a:solidFill>
                <a:prstClr val="black"/>
              </a:solidFill>
              <a:latin typeface="Calibri"/>
            </a:endParaRPr>
          </a:p>
          <a:p>
            <a:pPr marL="285750" indent="-285750" algn="just">
              <a:buFont typeface="Arial" pitchFamily="34" charset="0"/>
              <a:buChar char="–"/>
              <a:defRPr/>
            </a:pPr>
            <a:r>
              <a:rPr lang="en-US" sz="1400" dirty="0">
                <a:solidFill>
                  <a:prstClr val="black"/>
                </a:solidFill>
                <a:latin typeface="Calibri"/>
              </a:rPr>
              <a:t>I</a:t>
            </a:r>
            <a:r>
              <a:rPr lang="en-US" sz="1400" dirty="0" smtClean="0">
                <a:solidFill>
                  <a:prstClr val="black"/>
                </a:solidFill>
                <a:latin typeface="Calibri"/>
              </a:rPr>
              <a:t>mproving </a:t>
            </a:r>
            <a:r>
              <a:rPr lang="en-US" sz="1400" dirty="0">
                <a:solidFill>
                  <a:prstClr val="black"/>
                </a:solidFill>
                <a:latin typeface="Calibri"/>
              </a:rPr>
              <a:t>governance </a:t>
            </a:r>
            <a:r>
              <a:rPr lang="en-US" sz="1400" b="0" dirty="0">
                <a:solidFill>
                  <a:prstClr val="black"/>
                </a:solidFill>
                <a:latin typeface="Calibri"/>
              </a:rPr>
              <a:t>(which is another main </a:t>
            </a:r>
          </a:p>
          <a:p>
            <a:pPr algn="just">
              <a:defRPr/>
            </a:pPr>
            <a:r>
              <a:rPr lang="en-US" sz="1400" b="0" dirty="0">
                <a:solidFill>
                  <a:prstClr val="black"/>
                </a:solidFill>
                <a:latin typeface="Calibri"/>
              </a:rPr>
              <a:t>        </a:t>
            </a:r>
            <a:r>
              <a:rPr lang="en-US" sz="1400" b="0" dirty="0" smtClean="0">
                <a:solidFill>
                  <a:prstClr val="black"/>
                </a:solidFill>
                <a:latin typeface="Calibri"/>
              </a:rPr>
              <a:t>cause </a:t>
            </a:r>
            <a:r>
              <a:rPr lang="en-US" sz="1400" b="0" dirty="0">
                <a:solidFill>
                  <a:prstClr val="black"/>
                </a:solidFill>
                <a:latin typeface="Calibri"/>
              </a:rPr>
              <a:t>of the region crisis</a:t>
            </a:r>
            <a:r>
              <a:rPr lang="en-US" sz="1400" b="0" dirty="0" smtClean="0">
                <a:solidFill>
                  <a:prstClr val="black"/>
                </a:solidFill>
                <a:latin typeface="Calibri"/>
              </a:rPr>
              <a:t>).</a:t>
            </a:r>
            <a:endParaRPr lang="en-US" sz="1400" b="0" dirty="0">
              <a:solidFill>
                <a:prstClr val="black"/>
              </a:solidFill>
              <a:latin typeface="Calibri"/>
            </a:endParaRPr>
          </a:p>
          <a:p>
            <a:pPr marL="285750" indent="-285750" algn="just">
              <a:buFont typeface="Arial" pitchFamily="34" charset="0"/>
              <a:buChar char="–"/>
              <a:defRPr/>
            </a:pPr>
            <a:r>
              <a:rPr lang="en-US" sz="1400" dirty="0">
                <a:solidFill>
                  <a:prstClr val="black"/>
                </a:solidFill>
                <a:latin typeface="Calibri"/>
              </a:rPr>
              <a:t>R</a:t>
            </a:r>
            <a:r>
              <a:rPr lang="en-US" sz="1400" dirty="0" smtClean="0">
                <a:solidFill>
                  <a:prstClr val="black"/>
                </a:solidFill>
                <a:latin typeface="Calibri"/>
              </a:rPr>
              <a:t>educing </a:t>
            </a:r>
            <a:r>
              <a:rPr lang="en-US" sz="1400" dirty="0">
                <a:solidFill>
                  <a:prstClr val="black"/>
                </a:solidFill>
                <a:latin typeface="Calibri"/>
              </a:rPr>
              <a:t>the dominant role of the public </a:t>
            </a:r>
            <a:r>
              <a:rPr lang="en-US" sz="1400" dirty="0" smtClean="0">
                <a:solidFill>
                  <a:prstClr val="black"/>
                </a:solidFill>
                <a:latin typeface="Calibri"/>
              </a:rPr>
              <a:t>sector </a:t>
            </a:r>
            <a:r>
              <a:rPr lang="en-US" sz="1400" b="0" dirty="0" smtClean="0">
                <a:solidFill>
                  <a:prstClr val="black"/>
                </a:solidFill>
                <a:latin typeface="Calibri"/>
              </a:rPr>
              <a:t>n </a:t>
            </a:r>
            <a:r>
              <a:rPr lang="en-US" sz="1400" b="0" dirty="0">
                <a:solidFill>
                  <a:prstClr val="black"/>
                </a:solidFill>
                <a:latin typeface="Calibri"/>
              </a:rPr>
              <a:t>employment creation.</a:t>
            </a:r>
          </a:p>
        </p:txBody>
      </p:sp>
      <p:pic>
        <p:nvPicPr>
          <p:cNvPr id="6" name="Picture 3" descr="P:\2-Zona Equipo TAS\Ainhoa\Update clases\Merladet\youth unemploy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83" y="1988840"/>
            <a:ext cx="4537458" cy="37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5652120" y="3429000"/>
            <a:ext cx="3024336" cy="4349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charset="0"/>
              <a:buNone/>
            </a:pPr>
            <a:r>
              <a:rPr lang="en-US" altLang="en-US" sz="1050" dirty="0" smtClean="0"/>
              <a:t>Public sector employment as a % of total employment of nationals, 2008</a:t>
            </a:r>
          </a:p>
        </p:txBody>
      </p:sp>
      <p:pic>
        <p:nvPicPr>
          <p:cNvPr id="4098" name="Picture 2" descr="C:\Users\Jose\Documents\Bórrame\Ultima versión\Imagen diapositiva-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563" y="3779291"/>
            <a:ext cx="2711450" cy="238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31231" y="476250"/>
            <a:ext cx="4681538" cy="334963"/>
          </a:xfrm>
          <a:prstGeom prst="rect">
            <a:avLst/>
          </a:prstGeom>
          <a:extLst/>
        </p:spPr>
        <p:txBody>
          <a:bodyPr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2000" b="1" dirty="0" smtClean="0">
                <a:solidFill>
                  <a:schemeClr val="bg1">
                    <a:lumMod val="65000"/>
                  </a:schemeClr>
                </a:solidFill>
                <a:latin typeface="Arial Black" panose="020B0A04020102020204" pitchFamily="34" charset="0"/>
              </a:rPr>
              <a:t>MENA: Facing Poverty</a:t>
            </a:r>
          </a:p>
        </p:txBody>
      </p:sp>
      <p:sp>
        <p:nvSpPr>
          <p:cNvPr id="3" name="Rectangle 7"/>
          <p:cNvSpPr txBox="1">
            <a:spLocks noChangeArrowheads="1"/>
          </p:cNvSpPr>
          <p:nvPr/>
        </p:nvSpPr>
        <p:spPr>
          <a:xfrm>
            <a:off x="5148263" y="1963738"/>
            <a:ext cx="338455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73050"/>
            <a:r>
              <a:rPr lang="en-US" altLang="en-US" sz="1600" b="1" dirty="0" smtClean="0"/>
              <a:t>1.3%</a:t>
            </a:r>
            <a:r>
              <a:rPr lang="en-US" altLang="en-US" sz="1600" dirty="0" smtClean="0"/>
              <a:t> of the total MENA population in 2010 is poor (less than 1$ a day). The target for 2015 is to reach 0.8%</a:t>
            </a:r>
          </a:p>
          <a:p>
            <a:pPr indent="-273050">
              <a:buFont typeface="Wingdings" pitchFamily="2" charset="2"/>
              <a:buNone/>
            </a:pPr>
            <a:endParaRPr lang="en-US" altLang="en-US" sz="1600" dirty="0" smtClean="0"/>
          </a:p>
          <a:p>
            <a:pPr indent="-273050"/>
            <a:r>
              <a:rPr lang="en-US" altLang="en-US" sz="1600" dirty="0" smtClean="0"/>
              <a:t>While </a:t>
            </a:r>
            <a:r>
              <a:rPr lang="en-US" altLang="en-US" sz="1600" b="1" dirty="0" smtClean="0"/>
              <a:t>low comparing to other middle-income countries</a:t>
            </a:r>
            <a:r>
              <a:rPr lang="en-US" altLang="en-US" sz="1600" dirty="0" smtClean="0"/>
              <a:t>, poverty rates in MENA appear to have risen since the end of the 1990s. </a:t>
            </a:r>
          </a:p>
          <a:p>
            <a:pPr indent="-273050">
              <a:buFont typeface="Wingdings" pitchFamily="2" charset="2"/>
              <a:buNone/>
            </a:pPr>
            <a:endParaRPr lang="en-US" altLang="en-US" sz="1600" dirty="0" smtClean="0"/>
          </a:p>
          <a:p>
            <a:pPr indent="-273050"/>
            <a:r>
              <a:rPr lang="en-US" altLang="en-US" sz="1600" dirty="0" smtClean="0"/>
              <a:t>Using a poverty line of $2 per capita per day, around </a:t>
            </a:r>
            <a:r>
              <a:rPr lang="en-US" altLang="en-US" sz="1600" b="1" dirty="0" smtClean="0"/>
              <a:t>11 </a:t>
            </a:r>
            <a:r>
              <a:rPr lang="en-US" altLang="en-US" sz="1600" b="1" dirty="0" smtClean="0"/>
              <a:t>%</a:t>
            </a:r>
            <a:r>
              <a:rPr lang="en-US" altLang="en-US" sz="1600" dirty="0" smtClean="0"/>
              <a:t> of the population is poor in </a:t>
            </a:r>
            <a:r>
              <a:rPr lang="en-US" altLang="en-US" sz="1600" b="1" dirty="0" smtClean="0"/>
              <a:t>2015</a:t>
            </a:r>
            <a:r>
              <a:rPr lang="en-US" altLang="en-US" sz="1600" dirty="0" smtClean="0"/>
              <a:t>. </a:t>
            </a:r>
            <a:endParaRPr lang="en-US" altLang="en-US" sz="1600" dirty="0" smtClean="0"/>
          </a:p>
        </p:txBody>
      </p:sp>
      <p:pic>
        <p:nvPicPr>
          <p:cNvPr id="4" name="Picture 11" descr="Poverty-MNA-(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963738"/>
            <a:ext cx="4387850" cy="34131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514350" y="5516563"/>
            <a:ext cx="181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50000"/>
              </a:spcBef>
            </a:pPr>
            <a:r>
              <a:rPr lang="en-GB" altLang="en-US" sz="800"/>
              <a:t>Source: World Bank </a:t>
            </a:r>
          </a:p>
        </p:txBody>
      </p:sp>
      <p:sp>
        <p:nvSpPr>
          <p:cNvPr id="6" name="Text Box 13"/>
          <p:cNvSpPr txBox="1">
            <a:spLocks noChangeArrowheads="1"/>
          </p:cNvSpPr>
          <p:nvPr/>
        </p:nvSpPr>
        <p:spPr bwMode="auto">
          <a:xfrm>
            <a:off x="549275" y="1423988"/>
            <a:ext cx="4319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50000"/>
              </a:spcBef>
            </a:pPr>
            <a:r>
              <a:rPr lang="en-GB" altLang="en-US">
                <a:solidFill>
                  <a:srgbClr val="C00000"/>
                </a:solidFill>
              </a:rPr>
              <a:t>Percent of population living with less than $1 per day</a:t>
            </a:r>
          </a:p>
        </p:txBody>
      </p:sp>
    </p:spTree>
    <p:extLst>
      <p:ext uri="{BB962C8B-B14F-4D97-AF65-F5344CB8AC3E}">
        <p14:creationId xmlns:p14="http://schemas.microsoft.com/office/powerpoint/2010/main" val="248839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666750"/>
            <a:ext cx="8191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Rectángulo"/>
          <p:cNvSpPr>
            <a:spLocks noChangeArrowheads="1"/>
          </p:cNvSpPr>
          <p:nvPr/>
        </p:nvSpPr>
        <p:spPr bwMode="auto">
          <a:xfrm>
            <a:off x="1718559" y="250825"/>
            <a:ext cx="5706883" cy="400110"/>
          </a:xfrm>
          <a:prstGeom prst="rect">
            <a:avLst/>
          </a:prstGeom>
        </p:spPr>
        <p:txBody>
          <a:bodyPr rtlCol="0" anchor="t">
            <a:noAutofit/>
          </a:bodyPr>
          <a:lstStyle/>
          <a:p>
            <a:pPr algn="ctr">
              <a:spcBef>
                <a:spcPct val="0"/>
              </a:spcBef>
            </a:pPr>
            <a:r>
              <a:rPr lang="es-ES" altLang="es-ES" sz="2000" b="1" dirty="0">
                <a:solidFill>
                  <a:schemeClr val="bg1">
                    <a:lumMod val="65000"/>
                  </a:schemeClr>
                </a:solidFill>
                <a:latin typeface="Arial Black" panose="020B0A04020102020204" pitchFamily="34" charset="0"/>
                <a:ea typeface="+mj-ea"/>
                <a:cs typeface="+mj-cs"/>
              </a:rPr>
              <a:t>Key </a:t>
            </a:r>
            <a:r>
              <a:rPr lang="es-ES" altLang="es-ES" sz="2000" b="1" dirty="0" err="1">
                <a:solidFill>
                  <a:schemeClr val="bg1">
                    <a:lumMod val="65000"/>
                  </a:schemeClr>
                </a:solidFill>
                <a:latin typeface="Arial Black" panose="020B0A04020102020204" pitchFamily="34" charset="0"/>
                <a:ea typeface="+mj-ea"/>
                <a:cs typeface="+mj-cs"/>
              </a:rPr>
              <a:t>sectors</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Growth</a:t>
            </a:r>
            <a:r>
              <a:rPr lang="es-ES" altLang="es-ES" sz="2000" b="1" dirty="0">
                <a:solidFill>
                  <a:schemeClr val="bg1">
                    <a:lumMod val="65000"/>
                  </a:schemeClr>
                </a:solidFill>
                <a:latin typeface="Arial Black" panose="020B0A04020102020204" pitchFamily="34" charset="0"/>
                <a:ea typeface="+mj-ea"/>
                <a:cs typeface="+mj-cs"/>
              </a:rPr>
              <a:t> in </a:t>
            </a:r>
            <a:r>
              <a:rPr lang="es-ES" altLang="es-ES" sz="2000" b="1" dirty="0" err="1">
                <a:solidFill>
                  <a:schemeClr val="bg1">
                    <a:lumMod val="65000"/>
                  </a:schemeClr>
                </a:solidFill>
                <a:latin typeface="Arial Black" panose="020B0A04020102020204" pitchFamily="34" charset="0"/>
                <a:ea typeface="+mj-ea"/>
                <a:cs typeface="+mj-cs"/>
              </a:rPr>
              <a:t>tourism</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arrivals</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05815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576263"/>
            <a:ext cx="791527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Rectángulo"/>
          <p:cNvSpPr>
            <a:spLocks noChangeArrowheads="1"/>
          </p:cNvSpPr>
          <p:nvPr/>
        </p:nvSpPr>
        <p:spPr bwMode="auto">
          <a:xfrm>
            <a:off x="3479746" y="196850"/>
            <a:ext cx="2184509" cy="400110"/>
          </a:xfrm>
          <a:prstGeom prst="rect">
            <a:avLst/>
          </a:prstGeom>
        </p:spPr>
        <p:txBody>
          <a:bodyPr rtlCol="0" anchor="t">
            <a:noAutofit/>
          </a:bodyPr>
          <a:lstStyle/>
          <a:p>
            <a:pPr algn="ctr">
              <a:spcBef>
                <a:spcPct val="0"/>
              </a:spcBef>
            </a:pPr>
            <a:r>
              <a:rPr lang="es-ES" altLang="es-ES" sz="2000" b="1" dirty="0" err="1">
                <a:solidFill>
                  <a:schemeClr val="bg1">
                    <a:lumMod val="65000"/>
                  </a:schemeClr>
                </a:solidFill>
                <a:latin typeface="Arial Black" panose="020B0A04020102020204" pitchFamily="34" charset="0"/>
                <a:ea typeface="+mj-ea"/>
                <a:cs typeface="+mj-cs"/>
              </a:rPr>
              <a:t>Oil</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Production</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03801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620688"/>
            <a:ext cx="80391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a:spLocks noChangeArrowheads="1"/>
          </p:cNvSpPr>
          <p:nvPr/>
        </p:nvSpPr>
        <p:spPr bwMode="auto">
          <a:xfrm>
            <a:off x="3184697" y="188913"/>
            <a:ext cx="2774607" cy="400110"/>
          </a:xfrm>
          <a:prstGeom prst="rect">
            <a:avLst/>
          </a:prstGeom>
        </p:spPr>
        <p:txBody>
          <a:bodyPr rtlCol="0" anchor="t">
            <a:noAutofit/>
          </a:bodyPr>
          <a:lstStyle/>
          <a:p>
            <a:pPr algn="ctr">
              <a:spcBef>
                <a:spcPct val="0"/>
              </a:spcBef>
            </a:pPr>
            <a:r>
              <a:rPr lang="es-ES" altLang="es-ES" sz="2000" b="1" dirty="0" err="1">
                <a:solidFill>
                  <a:schemeClr val="bg1">
                    <a:lumMod val="65000"/>
                  </a:schemeClr>
                </a:solidFill>
                <a:latin typeface="Arial Black" panose="020B0A04020102020204" pitchFamily="34" charset="0"/>
                <a:ea typeface="+mj-ea"/>
                <a:cs typeface="+mj-cs"/>
              </a:rPr>
              <a:t>Oil</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Revenues</a:t>
            </a:r>
            <a:r>
              <a:rPr lang="es-ES" altLang="es-ES" sz="2000" b="1" dirty="0">
                <a:solidFill>
                  <a:schemeClr val="bg1">
                    <a:lumMod val="65000"/>
                  </a:schemeClr>
                </a:solidFill>
                <a:latin typeface="Arial Black" panose="020B0A04020102020204" pitchFamily="34" charset="0"/>
                <a:ea typeface="+mj-ea"/>
                <a:cs typeface="+mj-cs"/>
              </a:rPr>
              <a:t> 2014</a:t>
            </a:r>
          </a:p>
        </p:txBody>
      </p:sp>
    </p:spTree>
    <p:extLst>
      <p:ext uri="{BB962C8B-B14F-4D97-AF65-F5344CB8AC3E}">
        <p14:creationId xmlns:p14="http://schemas.microsoft.com/office/powerpoint/2010/main" val="417248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8" y="723900"/>
            <a:ext cx="80867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Rectángulo"/>
          <p:cNvSpPr>
            <a:spLocks noChangeArrowheads="1"/>
          </p:cNvSpPr>
          <p:nvPr/>
        </p:nvSpPr>
        <p:spPr bwMode="auto">
          <a:xfrm>
            <a:off x="3897553" y="220663"/>
            <a:ext cx="1348894" cy="400110"/>
          </a:xfrm>
          <a:prstGeom prst="rect">
            <a:avLst/>
          </a:prstGeom>
        </p:spPr>
        <p:txBody>
          <a:bodyPr rtlCol="0" anchor="t">
            <a:noAutofit/>
          </a:bodyPr>
          <a:lstStyle/>
          <a:p>
            <a:pPr algn="ctr">
              <a:spcBef>
                <a:spcPct val="0"/>
              </a:spcBef>
            </a:pPr>
            <a:r>
              <a:rPr lang="es-ES" altLang="es-ES" sz="2000" b="1" dirty="0" err="1">
                <a:solidFill>
                  <a:schemeClr val="bg1">
                    <a:lumMod val="65000"/>
                  </a:schemeClr>
                </a:solidFill>
                <a:latin typeface="Arial Black" panose="020B0A04020102020204" pitchFamily="34" charset="0"/>
                <a:ea typeface="+mj-ea"/>
                <a:cs typeface="+mj-cs"/>
              </a:rPr>
              <a:t>Inflation</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47207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672"/>
            <a:ext cx="83534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a:spLocks noChangeArrowheads="1"/>
          </p:cNvSpPr>
          <p:nvPr/>
        </p:nvSpPr>
        <p:spPr bwMode="auto">
          <a:xfrm>
            <a:off x="2114821" y="179388"/>
            <a:ext cx="4914359" cy="400110"/>
          </a:xfrm>
          <a:prstGeom prst="rect">
            <a:avLst/>
          </a:prstGeom>
        </p:spPr>
        <p:txBody>
          <a:bodyPr rtlCol="0" anchor="t">
            <a:noAutofit/>
          </a:bodyPr>
          <a:lstStyle/>
          <a:p>
            <a:pPr algn="ctr">
              <a:spcBef>
                <a:spcPct val="0"/>
              </a:spcBef>
            </a:pPr>
            <a:r>
              <a:rPr lang="es-ES" altLang="es-ES" sz="2000" b="1" dirty="0">
                <a:solidFill>
                  <a:schemeClr val="bg1">
                    <a:lumMod val="65000"/>
                  </a:schemeClr>
                </a:solidFill>
                <a:latin typeface="Arial Black" panose="020B0A04020102020204" pitchFamily="34" charset="0"/>
                <a:ea typeface="+mj-ea"/>
                <a:cs typeface="+mj-cs"/>
              </a:rPr>
              <a:t>Nominal </a:t>
            </a:r>
            <a:r>
              <a:rPr lang="es-ES" altLang="es-ES" sz="2000" b="1" dirty="0" err="1">
                <a:solidFill>
                  <a:schemeClr val="bg1">
                    <a:lumMod val="65000"/>
                  </a:schemeClr>
                </a:solidFill>
                <a:latin typeface="Arial Black" panose="020B0A04020102020204" pitchFamily="34" charset="0"/>
                <a:ea typeface="+mj-ea"/>
                <a:cs typeface="+mj-cs"/>
              </a:rPr>
              <a:t>effective</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exchange</a:t>
            </a:r>
            <a:r>
              <a:rPr lang="es-ES" altLang="es-ES" sz="2000" b="1" dirty="0">
                <a:solidFill>
                  <a:schemeClr val="bg1">
                    <a:lumMod val="65000"/>
                  </a:schemeClr>
                </a:solidFill>
                <a:latin typeface="Arial Black" panose="020B0A04020102020204" pitchFamily="34" charset="0"/>
                <a:ea typeface="+mj-ea"/>
                <a:cs typeface="+mj-cs"/>
              </a:rPr>
              <a:t> </a:t>
            </a:r>
            <a:r>
              <a:rPr lang="es-ES" altLang="es-ES" sz="2000" b="1" dirty="0" err="1">
                <a:solidFill>
                  <a:schemeClr val="bg1">
                    <a:lumMod val="65000"/>
                  </a:schemeClr>
                </a:solidFill>
                <a:latin typeface="Arial Black" panose="020B0A04020102020204" pitchFamily="34" charset="0"/>
                <a:ea typeface="+mj-ea"/>
                <a:cs typeface="+mj-cs"/>
              </a:rPr>
              <a:t>rates</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034364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275" y="890588"/>
            <a:ext cx="77914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a:spLocks noChangeArrowheads="1"/>
          </p:cNvSpPr>
          <p:nvPr/>
        </p:nvSpPr>
        <p:spPr bwMode="auto">
          <a:xfrm>
            <a:off x="2433883" y="333375"/>
            <a:ext cx="4276235" cy="400110"/>
          </a:xfrm>
          <a:prstGeom prst="rect">
            <a:avLst/>
          </a:prstGeom>
        </p:spPr>
        <p:txBody>
          <a:bodyPr rtlCol="0" anchor="t">
            <a:noAutofit/>
          </a:bodyPr>
          <a:lstStyle/>
          <a:p>
            <a:pPr algn="ctr">
              <a:spcBef>
                <a:spcPct val="0"/>
              </a:spcBef>
            </a:pPr>
            <a:r>
              <a:rPr lang="en-US" altLang="es-ES" sz="2000" b="1" dirty="0">
                <a:solidFill>
                  <a:schemeClr val="bg1">
                    <a:lumMod val="65000"/>
                  </a:schemeClr>
                </a:solidFill>
                <a:latin typeface="Arial Black" panose="020B0A04020102020204" pitchFamily="34" charset="0"/>
                <a:ea typeface="+mj-ea"/>
                <a:cs typeface="+mj-cs"/>
              </a:rPr>
              <a:t>Public debt and deficits 2014</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396559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p:cNvPicPr>
            <a:picLocks noChangeAspect="1"/>
          </p:cNvPicPr>
          <p:nvPr/>
        </p:nvPicPr>
        <p:blipFill rotWithShape="1">
          <a:blip r:embed="rId2">
            <a:extLst>
              <a:ext uri="{28A0092B-C50C-407E-A947-70E740481C1C}">
                <a14:useLocalDpi xmlns:a14="http://schemas.microsoft.com/office/drawing/2010/main" val="0"/>
              </a:ext>
            </a:extLst>
          </a:blip>
          <a:srcRect t="2525" b="4702"/>
          <a:stretch/>
        </p:blipFill>
        <p:spPr bwMode="auto">
          <a:xfrm>
            <a:off x="334963" y="767644"/>
            <a:ext cx="8474075" cy="539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4 Rectángulo"/>
          <p:cNvSpPr>
            <a:spLocks noChangeArrowheads="1"/>
          </p:cNvSpPr>
          <p:nvPr/>
        </p:nvSpPr>
        <p:spPr bwMode="auto">
          <a:xfrm>
            <a:off x="3132113" y="148570"/>
            <a:ext cx="2879774" cy="400110"/>
          </a:xfrm>
          <a:prstGeom prst="rect">
            <a:avLst/>
          </a:prstGeom>
        </p:spPr>
        <p:txBody>
          <a:bodyPr rtlCol="0" anchor="t">
            <a:noAutofit/>
          </a:bodyPr>
          <a:lstStyle/>
          <a:p>
            <a:pPr algn="ctr">
              <a:spcBef>
                <a:spcPct val="0"/>
              </a:spcBef>
            </a:pPr>
            <a:r>
              <a:rPr lang="es-ES" altLang="es-ES" sz="2000" b="1" dirty="0">
                <a:solidFill>
                  <a:schemeClr val="bg1">
                    <a:lumMod val="65000"/>
                  </a:schemeClr>
                </a:solidFill>
                <a:latin typeface="Arial Black" panose="020B0A04020102020204" pitchFamily="34" charset="0"/>
                <a:ea typeface="+mj-ea"/>
                <a:cs typeface="+mj-cs"/>
              </a:rPr>
              <a:t>Business </a:t>
            </a:r>
            <a:r>
              <a:rPr lang="es-ES" altLang="es-ES" sz="2000" b="1" dirty="0" err="1">
                <a:solidFill>
                  <a:schemeClr val="bg1">
                    <a:lumMod val="65000"/>
                  </a:schemeClr>
                </a:solidFill>
                <a:latin typeface="Arial Black" panose="020B0A04020102020204" pitchFamily="34" charset="0"/>
                <a:ea typeface="+mj-ea"/>
                <a:cs typeface="+mj-cs"/>
              </a:rPr>
              <a:t>climate</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839705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15604" y="260648"/>
            <a:ext cx="5112792" cy="675481"/>
          </a:xfrm>
          <a:prstGeom prst="rect">
            <a:avLst/>
          </a:prstGeom>
        </p:spPr>
        <p:txBody>
          <a:bodyPr rtlCol="0" anchor="t">
            <a:noAutofit/>
          </a:bodyPr>
          <a:lstStyle>
            <a:defPPr>
              <a:defRPr lang="es-ES"/>
            </a:defPPr>
            <a:lvl1pPr algn="ctr">
              <a:spcBef>
                <a:spcPct val="0"/>
              </a:spcBef>
              <a:defRPr sz="2000" b="1">
                <a:solidFill>
                  <a:schemeClr val="bg1">
                    <a:lumMod val="65000"/>
                  </a:schemeClr>
                </a:solidFill>
                <a:latin typeface="Arial Black" panose="020B0A04020102020204" pitchFamily="34" charset="0"/>
                <a:ea typeface="+mj-ea"/>
                <a:cs typeface="+mj-cs"/>
              </a:defRPr>
            </a:lvl1pPr>
          </a:lstStyle>
          <a:p>
            <a:r>
              <a:rPr lang="en-US" altLang="en-US" dirty="0"/>
              <a:t>The European Union relations with </a:t>
            </a:r>
            <a:br>
              <a:rPr lang="en-US" altLang="en-US" dirty="0"/>
            </a:br>
            <a:r>
              <a:rPr lang="en-US" altLang="en-US" dirty="0"/>
              <a:t>the MENA region</a:t>
            </a:r>
            <a:endParaRPr lang="es-ES" altLang="en-US" dirty="0"/>
          </a:p>
        </p:txBody>
      </p:sp>
      <p:sp>
        <p:nvSpPr>
          <p:cNvPr id="4" name="Rectangle 9"/>
          <p:cNvSpPr txBox="1">
            <a:spLocks noChangeArrowheads="1"/>
          </p:cNvSpPr>
          <p:nvPr/>
        </p:nvSpPr>
        <p:spPr>
          <a:xfrm>
            <a:off x="971550" y="1124744"/>
            <a:ext cx="7200900" cy="3188395"/>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GB" altLang="en-US" sz="1300" dirty="0" smtClean="0">
                <a:cs typeface="Arial" charset="0"/>
              </a:rPr>
              <a:t>The MENA region is of vital strategic importance to the EU, and is a </a:t>
            </a:r>
            <a:r>
              <a:rPr lang="en-GB" altLang="en-US" sz="1300" b="1" dirty="0" smtClean="0">
                <a:cs typeface="Arial" charset="0"/>
              </a:rPr>
              <a:t>key external relations priority</a:t>
            </a:r>
            <a:r>
              <a:rPr lang="en-GB" altLang="en-US" sz="1300" dirty="0" smtClean="0">
                <a:cs typeface="Arial" charset="0"/>
              </a:rPr>
              <a:t>. EU policy towards the Mediterranean area is governed by t</a:t>
            </a:r>
            <a:r>
              <a:rPr lang="en-US" altLang="en-US" sz="1300" dirty="0" smtClean="0">
                <a:cs typeface="Arial" charset="0"/>
              </a:rPr>
              <a:t>he </a:t>
            </a:r>
            <a:r>
              <a:rPr lang="en-US" altLang="en-US" sz="1300" b="1" dirty="0" smtClean="0">
                <a:cs typeface="Arial" charset="0"/>
              </a:rPr>
              <a:t>Union for the Mediterranean (</a:t>
            </a:r>
            <a:r>
              <a:rPr lang="en-US" altLang="en-US" sz="1300" b="1" dirty="0" err="1" smtClean="0">
                <a:cs typeface="Arial" charset="0"/>
              </a:rPr>
              <a:t>UfM</a:t>
            </a:r>
            <a:r>
              <a:rPr lang="en-US" altLang="en-US" sz="1300" b="1" dirty="0" smtClean="0">
                <a:cs typeface="Arial" charset="0"/>
              </a:rPr>
              <a:t>), </a:t>
            </a:r>
            <a:r>
              <a:rPr lang="en-US" altLang="en-US" sz="1300" dirty="0" smtClean="0">
                <a:cs typeface="Arial" charset="0"/>
              </a:rPr>
              <a:t>re-launched in 2008 after the </a:t>
            </a:r>
            <a:r>
              <a:rPr lang="en-US" altLang="en-US" sz="1300" b="1" dirty="0" smtClean="0">
                <a:cs typeface="Arial" charset="0"/>
              </a:rPr>
              <a:t>Barcelona Process.</a:t>
            </a:r>
          </a:p>
          <a:p>
            <a:pPr algn="just">
              <a:defRPr/>
            </a:pPr>
            <a:r>
              <a:rPr lang="en-US" altLang="en-US" sz="1300" dirty="0" smtClean="0">
                <a:cs typeface="Arial" charset="0"/>
              </a:rPr>
              <a:t>The re-launch was an opportunity to render relations both more concrete and more visible with the initiation of new regional and sub-regional projects with real relevance for those living in the region. Projects address areas such as </a:t>
            </a:r>
            <a:r>
              <a:rPr lang="en-US" altLang="en-US" sz="1300" b="1" dirty="0" smtClean="0">
                <a:cs typeface="Arial" charset="0"/>
              </a:rPr>
              <a:t>economy</a:t>
            </a:r>
            <a:r>
              <a:rPr lang="en-US" altLang="en-US" sz="1300" dirty="0" smtClean="0">
                <a:cs typeface="Arial" charset="0"/>
              </a:rPr>
              <a:t>, </a:t>
            </a:r>
            <a:r>
              <a:rPr lang="en-US" altLang="en-US" sz="1300" b="1" dirty="0" smtClean="0">
                <a:cs typeface="Arial" charset="0"/>
              </a:rPr>
              <a:t>environment</a:t>
            </a:r>
            <a:r>
              <a:rPr lang="en-US" altLang="en-US" sz="1300" dirty="0" smtClean="0">
                <a:cs typeface="Arial" charset="0"/>
              </a:rPr>
              <a:t>, </a:t>
            </a:r>
            <a:r>
              <a:rPr lang="en-US" altLang="en-US" sz="1300" b="1" dirty="0" smtClean="0">
                <a:cs typeface="Arial" charset="0"/>
              </a:rPr>
              <a:t>energy</a:t>
            </a:r>
            <a:r>
              <a:rPr lang="en-US" altLang="en-US" sz="1300" dirty="0" smtClean="0">
                <a:cs typeface="Arial" charset="0"/>
              </a:rPr>
              <a:t>, </a:t>
            </a:r>
            <a:r>
              <a:rPr lang="en-US" altLang="en-US" sz="1300" b="1" dirty="0" smtClean="0">
                <a:cs typeface="Arial" charset="0"/>
              </a:rPr>
              <a:t>health</a:t>
            </a:r>
            <a:r>
              <a:rPr lang="en-US" altLang="en-US" sz="1300" dirty="0" smtClean="0">
                <a:cs typeface="Arial" charset="0"/>
              </a:rPr>
              <a:t>, </a:t>
            </a:r>
            <a:r>
              <a:rPr lang="en-US" altLang="en-US" sz="1300" b="1" dirty="0" smtClean="0">
                <a:cs typeface="Arial" charset="0"/>
              </a:rPr>
              <a:t>migration</a:t>
            </a:r>
            <a:r>
              <a:rPr lang="en-US" altLang="en-US" sz="1300" dirty="0" smtClean="0">
                <a:cs typeface="Arial" charset="0"/>
              </a:rPr>
              <a:t> and </a:t>
            </a:r>
            <a:r>
              <a:rPr lang="en-US" altLang="en-US" sz="1300" b="1" dirty="0" smtClean="0">
                <a:cs typeface="Arial" charset="0"/>
              </a:rPr>
              <a:t>culture</a:t>
            </a:r>
            <a:r>
              <a:rPr lang="en-US" altLang="en-US" sz="1300" dirty="0" smtClean="0">
                <a:cs typeface="Arial" charset="0"/>
              </a:rPr>
              <a:t>. </a:t>
            </a:r>
          </a:p>
          <a:p>
            <a:pPr algn="just">
              <a:defRPr/>
            </a:pPr>
            <a:r>
              <a:rPr lang="en-US" altLang="en-US" sz="1300" dirty="0" smtClean="0">
                <a:cs typeface="Arial" charset="0"/>
              </a:rPr>
              <a:t>Along with the 28 EU member states, 16 Mediterranean, and MENA countries are members of the </a:t>
            </a:r>
            <a:r>
              <a:rPr lang="en-US" altLang="en-US" sz="1300" dirty="0" err="1" smtClean="0">
                <a:cs typeface="Arial" charset="0"/>
              </a:rPr>
              <a:t>UfM</a:t>
            </a:r>
            <a:r>
              <a:rPr lang="en-US" altLang="en-US" sz="1300" dirty="0" smtClean="0">
                <a:cs typeface="Arial" charset="0"/>
              </a:rPr>
              <a:t>: Albania, Algeria, Bosnia and Herzegovina, Croatia, Egypt, Israel, Jordan, Lebanon, Mauritania, Monaco, Montenegro, Morocco, the Palestinian Authority, Syria, Tunisia and Turkey.</a:t>
            </a:r>
          </a:p>
          <a:p>
            <a:pPr algn="just">
              <a:defRPr/>
            </a:pPr>
            <a:r>
              <a:rPr lang="en-US" altLang="en-US" sz="1300" dirty="0" smtClean="0">
                <a:cs typeface="Arial" charset="0"/>
              </a:rPr>
              <a:t>One of the proposed financial instrument for the budgetary period is the European </a:t>
            </a:r>
            <a:r>
              <a:rPr lang="en-US" altLang="en-US" sz="1300" dirty="0" err="1" smtClean="0">
                <a:cs typeface="Arial" charset="0"/>
              </a:rPr>
              <a:t>Neighbourhood</a:t>
            </a:r>
            <a:r>
              <a:rPr lang="en-US" altLang="en-US" sz="1300" dirty="0" smtClean="0">
                <a:cs typeface="Arial" charset="0"/>
              </a:rPr>
              <a:t> and Partnership Instrument (ENPI), which will cover the ENP countries</a:t>
            </a:r>
          </a:p>
          <a:p>
            <a:pPr algn="just">
              <a:defRPr/>
            </a:pPr>
            <a:r>
              <a:rPr lang="en-US" altLang="en-US" sz="1300" dirty="0" smtClean="0">
                <a:cs typeface="Arial" charset="0"/>
              </a:rPr>
              <a:t>Inside of it will merge MEDA. The MEDA </a:t>
            </a:r>
            <a:r>
              <a:rPr lang="en-US" altLang="en-US" sz="1300" dirty="0" err="1" smtClean="0">
                <a:cs typeface="Arial" charset="0"/>
              </a:rPr>
              <a:t>programme</a:t>
            </a:r>
            <a:r>
              <a:rPr lang="en-US" altLang="en-US" sz="1300" dirty="0" smtClean="0">
                <a:cs typeface="Arial" charset="0"/>
              </a:rPr>
              <a:t> was the principal instrument for the implementation of the Euro-Med Partnership and comprised financial and technical assistance for economic and social reform</a:t>
            </a:r>
          </a:p>
          <a:p>
            <a:pPr algn="just">
              <a:defRPr/>
            </a:pPr>
            <a:endParaRPr lang="en-US" altLang="en-US" sz="1300" dirty="0" smtClean="0">
              <a:cs typeface="Arial" charset="0"/>
            </a:endParaRPr>
          </a:p>
          <a:p>
            <a:pPr algn="just">
              <a:defRPr/>
            </a:pPr>
            <a:endParaRPr lang="en-US" altLang="en-US" sz="1300" dirty="0" smtClean="0">
              <a:cs typeface="Arial" charset="0"/>
            </a:endParaRPr>
          </a:p>
          <a:p>
            <a:pPr algn="just">
              <a:defRPr/>
            </a:pPr>
            <a:endParaRPr lang="en-US" altLang="en-US" sz="1300" dirty="0" smtClean="0">
              <a:cs typeface="Arial" charset="0"/>
            </a:endParaRPr>
          </a:p>
          <a:p>
            <a:pPr algn="just">
              <a:defRPr/>
            </a:pPr>
            <a:endParaRPr lang="en-US" altLang="en-US" sz="1300" dirty="0" smtClean="0">
              <a:cs typeface="Arial" charset="0"/>
            </a:endParaRPr>
          </a:p>
          <a:p>
            <a:pPr algn="just">
              <a:defRPr/>
            </a:pPr>
            <a:endParaRPr lang="en-US" altLang="en-US" sz="1300" dirty="0" smtClean="0">
              <a:cs typeface="Arial" charset="0"/>
            </a:endParaRPr>
          </a:p>
          <a:p>
            <a:pPr algn="just">
              <a:defRPr/>
            </a:pPr>
            <a:endParaRPr lang="en-US" altLang="en-US" sz="1300" dirty="0" smtClean="0">
              <a:cs typeface="Arial" charset="0"/>
            </a:endParaRPr>
          </a:p>
          <a:p>
            <a:pPr algn="just">
              <a:defRPr/>
            </a:pPr>
            <a:endParaRPr lang="en-US" altLang="en-US" sz="1300" dirty="0" smtClean="0">
              <a:cs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4457155"/>
            <a:ext cx="3067050"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73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6" y="1267968"/>
            <a:ext cx="7943088" cy="4322064"/>
          </a:xfrm>
          <a:prstGeom prst="rect">
            <a:avLst/>
          </a:prstGeom>
        </p:spPr>
      </p:pic>
    </p:spTree>
    <p:extLst>
      <p:ext uri="{BB962C8B-B14F-4D97-AF65-F5344CB8AC3E}">
        <p14:creationId xmlns:p14="http://schemas.microsoft.com/office/powerpoint/2010/main" val="1931698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 Imagen"/>
          <p:cNvPicPr>
            <a:picLocks noChangeAspect="1"/>
          </p:cNvPicPr>
          <p:nvPr/>
        </p:nvPicPr>
        <p:blipFill rotWithShape="1">
          <a:blip r:embed="rId2">
            <a:extLst>
              <a:ext uri="{28A0092B-C50C-407E-A947-70E740481C1C}">
                <a14:useLocalDpi xmlns:a14="http://schemas.microsoft.com/office/drawing/2010/main" val="0"/>
              </a:ext>
            </a:extLst>
          </a:blip>
          <a:srcRect t="2722" r="2906" b="3616"/>
          <a:stretch/>
        </p:blipFill>
        <p:spPr bwMode="auto">
          <a:xfrm>
            <a:off x="604839" y="745067"/>
            <a:ext cx="7703784" cy="53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a:spLocks noChangeArrowheads="1"/>
          </p:cNvSpPr>
          <p:nvPr/>
        </p:nvSpPr>
        <p:spPr bwMode="auto">
          <a:xfrm>
            <a:off x="627843" y="220578"/>
            <a:ext cx="7888314" cy="400110"/>
          </a:xfrm>
          <a:prstGeom prst="rect">
            <a:avLst/>
          </a:prstGeom>
        </p:spPr>
        <p:txBody>
          <a:bodyPr rtlCol="0" anchor="t">
            <a:noAutofit/>
          </a:bodyPr>
          <a:lstStyle/>
          <a:p>
            <a:pPr algn="ctr">
              <a:spcBef>
                <a:spcPct val="0"/>
              </a:spcBef>
            </a:pPr>
            <a:r>
              <a:rPr lang="en-US" altLang="es-ES" sz="2000" b="1" dirty="0">
                <a:solidFill>
                  <a:schemeClr val="bg1">
                    <a:lumMod val="65000"/>
                  </a:schemeClr>
                </a:solidFill>
                <a:latin typeface="Arial Black" panose="020B0A04020102020204" pitchFamily="34" charset="0"/>
                <a:ea typeface="+mj-ea"/>
                <a:cs typeface="+mj-cs"/>
              </a:rPr>
              <a:t>Share of exports to GCC and Euro Area Countries 2013</a:t>
            </a:r>
            <a:endParaRPr lang="es-ES" altLang="es-ES" sz="2000" b="1" dirty="0">
              <a:solidFill>
                <a:schemeClr val="bg1">
                  <a:lumMod val="65000"/>
                </a:schemeClr>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904311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3452813"/>
            <a:ext cx="37433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Rectangle 2"/>
          <p:cNvSpPr txBox="1">
            <a:spLocks noChangeArrowheads="1"/>
          </p:cNvSpPr>
          <p:nvPr/>
        </p:nvSpPr>
        <p:spPr>
          <a:xfrm>
            <a:off x="1545196" y="155575"/>
            <a:ext cx="6053608" cy="417513"/>
          </a:xfrm>
          <a:prstGeom prst="rect">
            <a:avLst/>
          </a:prstGeom>
          <a:extLst/>
        </p:spPr>
        <p:txBody>
          <a:bodyPr rtlCol="0" anchor="t">
            <a:noAutofit/>
          </a:bodyPr>
          <a:lstStyle>
            <a:defPPr>
              <a:defRPr lang="es-ES"/>
            </a:defPPr>
            <a:lvl1pPr algn="ctr">
              <a:spcBef>
                <a:spcPct val="0"/>
              </a:spcBef>
              <a:defRPr sz="2000" b="1">
                <a:solidFill>
                  <a:schemeClr val="bg1">
                    <a:lumMod val="65000"/>
                  </a:schemeClr>
                </a:solidFill>
                <a:latin typeface="Arial Black" panose="020B0A04020102020204" pitchFamily="34" charset="0"/>
                <a:ea typeface="+mj-ea"/>
                <a:cs typeface="+mj-cs"/>
              </a:defRPr>
            </a:lvl1pPr>
          </a:lstStyle>
          <a:p>
            <a:r>
              <a:rPr lang="en-GB" altLang="en-US" dirty="0"/>
              <a:t>Post Arab Spring situation in the region</a:t>
            </a:r>
            <a:endParaRPr lang="en-US" altLang="en-US" dirty="0"/>
          </a:p>
        </p:txBody>
      </p:sp>
      <p:sp>
        <p:nvSpPr>
          <p:cNvPr id="5" name="Rectangle 2"/>
          <p:cNvSpPr>
            <a:spLocks noChangeArrowheads="1"/>
          </p:cNvSpPr>
          <p:nvPr/>
        </p:nvSpPr>
        <p:spPr bwMode="auto">
          <a:xfrm>
            <a:off x="111125" y="514350"/>
            <a:ext cx="6959600" cy="461665"/>
          </a:xfrm>
          <a:prstGeom prst="rect">
            <a:avLst/>
          </a:prstGeom>
          <a:noFill/>
          <a:ln>
            <a:noFill/>
          </a:ln>
          <a:extLst/>
        </p:spPr>
        <p:txBody>
          <a:bodyPr>
            <a:spAutoFit/>
          </a:bodyPr>
          <a:lstStyle/>
          <a:p>
            <a:pPr eaLnBrk="1" hangingPunct="1">
              <a:spcBef>
                <a:spcPct val="20000"/>
              </a:spcBef>
              <a:defRPr/>
            </a:pPr>
            <a:r>
              <a:rPr lang="en-US" sz="1200" b="0" dirty="0">
                <a:cs typeface="Arial" panose="020B0604020202020204" pitchFamily="34" charset="0"/>
              </a:rPr>
              <a:t>The region is being hit by a series of protests against local governments to remove the different rulers from office.</a:t>
            </a:r>
          </a:p>
        </p:txBody>
      </p:sp>
      <p:sp>
        <p:nvSpPr>
          <p:cNvPr id="6" name="Rectangle 6"/>
          <p:cNvSpPr/>
          <p:nvPr/>
        </p:nvSpPr>
        <p:spPr>
          <a:xfrm>
            <a:off x="3017838" y="852488"/>
            <a:ext cx="6238875" cy="1975926"/>
          </a:xfrm>
          <a:prstGeom prst="rect">
            <a:avLst/>
          </a:prstGeom>
        </p:spPr>
        <p:txBody>
          <a:bodyPr>
            <a:spAutoFit/>
          </a:bodyPr>
          <a:lstStyle/>
          <a:p>
            <a:pPr algn="just" eaLnBrk="1" hangingPunct="1">
              <a:spcBef>
                <a:spcPct val="20000"/>
              </a:spcBef>
              <a:defRPr/>
            </a:pPr>
            <a:r>
              <a:rPr lang="en-GB" sz="1200" b="0" dirty="0">
                <a:solidFill>
                  <a:prstClr val="black"/>
                </a:solidFill>
                <a:cs typeface="Arial" panose="020B0604020202020204" pitchFamily="34" charset="0"/>
              </a:rPr>
              <a:t>In </a:t>
            </a:r>
            <a:r>
              <a:rPr lang="en-GB" sz="1200" dirty="0">
                <a:solidFill>
                  <a:prstClr val="black"/>
                </a:solidFill>
                <a:cs typeface="Arial" panose="020B0604020202020204" pitchFamily="34" charset="0"/>
              </a:rPr>
              <a:t>Egypt</a:t>
            </a:r>
            <a:r>
              <a:rPr lang="en-GB" sz="1200" b="0" dirty="0">
                <a:solidFill>
                  <a:prstClr val="black"/>
                </a:solidFill>
                <a:cs typeface="Arial" panose="020B0604020202020204" pitchFamily="34" charset="0"/>
              </a:rPr>
              <a:t>, Hosni Mubarak was the first president of this country to give up power on the 11</a:t>
            </a:r>
            <a:r>
              <a:rPr lang="en-GB" sz="1200" b="0" baseline="30000" dirty="0">
                <a:solidFill>
                  <a:prstClr val="black"/>
                </a:solidFill>
                <a:cs typeface="Arial" panose="020B0604020202020204" pitchFamily="34" charset="0"/>
              </a:rPr>
              <a:t>th</a:t>
            </a:r>
            <a:r>
              <a:rPr lang="en-GB" sz="1200" b="0" dirty="0">
                <a:solidFill>
                  <a:prstClr val="black"/>
                </a:solidFill>
                <a:cs typeface="Arial" panose="020B0604020202020204" pitchFamily="34" charset="0"/>
              </a:rPr>
              <a:t> of February, 2011 after ruling it for almost 30 years and </a:t>
            </a:r>
            <a:r>
              <a:rPr lang="en-US" sz="1200" b="0" dirty="0">
                <a:cs typeface="Arial" panose="020B0604020202020204" pitchFamily="34" charset="0"/>
              </a:rPr>
              <a:t>Egypt’s ruling generals took control of the state from Mubarak. In June 2012, the Islamist from the </a:t>
            </a:r>
            <a:r>
              <a:rPr lang="en-US" sz="1200" dirty="0">
                <a:cs typeface="Arial" panose="020B0604020202020204" pitchFamily="34" charset="0"/>
              </a:rPr>
              <a:t>Muslim brothers</a:t>
            </a:r>
            <a:r>
              <a:rPr lang="en-US" sz="1200" b="0" dirty="0">
                <a:cs typeface="Arial" panose="020B0604020202020204" pitchFamily="34" charset="0"/>
              </a:rPr>
              <a:t>, Mohamed </a:t>
            </a:r>
            <a:r>
              <a:rPr lang="en-US" sz="1200" b="0" dirty="0" err="1">
                <a:cs typeface="Arial" panose="020B0604020202020204" pitchFamily="34" charset="0"/>
              </a:rPr>
              <a:t>Mursi</a:t>
            </a:r>
            <a:r>
              <a:rPr lang="en-US" sz="1200" b="0" dirty="0">
                <a:cs typeface="Arial" panose="020B0604020202020204" pitchFamily="34" charset="0"/>
              </a:rPr>
              <a:t>,  won Egypt’s first presidential elections after Mubarak. Islamist parties control 73.7 per cent of the seats in the Egyptian parliament. The  economic situation has deteriorated, the currency was devaluated and the divisions in the country between secular and </a:t>
            </a:r>
            <a:r>
              <a:rPr lang="en-US" sz="1200" b="0" dirty="0" err="1">
                <a:cs typeface="Arial" panose="020B0604020202020204" pitchFamily="34" charset="0"/>
              </a:rPr>
              <a:t>islamist</a:t>
            </a:r>
            <a:r>
              <a:rPr lang="en-US" sz="1200" b="0" dirty="0">
                <a:cs typeface="Arial" panose="020B0604020202020204" pitchFamily="34" charset="0"/>
              </a:rPr>
              <a:t> forces remain very acute.</a:t>
            </a:r>
          </a:p>
          <a:p>
            <a:pPr algn="just" eaLnBrk="1" hangingPunct="1">
              <a:spcBef>
                <a:spcPct val="20000"/>
              </a:spcBef>
              <a:defRPr/>
            </a:pPr>
            <a:r>
              <a:rPr lang="en-US" sz="1200" b="0" dirty="0">
                <a:cs typeface="Arial" panose="020B0604020202020204" pitchFamily="34" charset="0"/>
              </a:rPr>
              <a:t>On the 3</a:t>
            </a:r>
            <a:r>
              <a:rPr lang="en-US" sz="1200" b="0" baseline="30000" dirty="0">
                <a:cs typeface="Arial" panose="020B0604020202020204" pitchFamily="34" charset="0"/>
              </a:rPr>
              <a:t>rd</a:t>
            </a:r>
            <a:r>
              <a:rPr lang="en-US" sz="1200" b="0" dirty="0">
                <a:cs typeface="Arial" panose="020B0604020202020204" pitchFamily="34" charset="0"/>
              </a:rPr>
              <a:t> of July 2013, President </a:t>
            </a:r>
            <a:r>
              <a:rPr lang="en-US" sz="1200" b="0" dirty="0" err="1">
                <a:cs typeface="Arial" panose="020B0604020202020204" pitchFamily="34" charset="0"/>
              </a:rPr>
              <a:t>Morsi</a:t>
            </a:r>
            <a:r>
              <a:rPr lang="en-US" sz="1200" b="0" dirty="0">
                <a:cs typeface="Arial" panose="020B0604020202020204" pitchFamily="34" charset="0"/>
              </a:rPr>
              <a:t> was brought down by the army, encouraged by the majority of the population. Now elections </a:t>
            </a:r>
            <a:r>
              <a:rPr lang="en-US" sz="1200" b="0" dirty="0" smtClean="0">
                <a:cs typeface="Arial" panose="020B0604020202020204" pitchFamily="34" charset="0"/>
              </a:rPr>
              <a:t>took place  </a:t>
            </a:r>
            <a:r>
              <a:rPr lang="en-US" sz="1200" b="0" dirty="0">
                <a:cs typeface="Arial" panose="020B0604020202020204" pitchFamily="34" charset="0"/>
              </a:rPr>
              <a:t>in order to vote for a constitution and a new President and </a:t>
            </a:r>
            <a:r>
              <a:rPr lang="en-US" sz="1200" b="0" dirty="0" smtClean="0">
                <a:cs typeface="Arial" panose="020B0604020202020204" pitchFamily="34" charset="0"/>
              </a:rPr>
              <a:t> </a:t>
            </a:r>
            <a:r>
              <a:rPr lang="en-US" sz="1200" b="0" dirty="0" err="1" smtClean="0">
                <a:cs typeface="Arial" panose="020B0604020202020204" pitchFamily="34" charset="0"/>
              </a:rPr>
              <a:t>Parlament</a:t>
            </a:r>
            <a:r>
              <a:rPr lang="en-US" sz="1200" b="0" dirty="0" smtClean="0">
                <a:cs typeface="Arial" panose="020B0604020202020204" pitchFamily="34" charset="0"/>
              </a:rPr>
              <a:t> </a:t>
            </a:r>
            <a:r>
              <a:rPr lang="en-US" sz="1200" b="0" dirty="0">
                <a:cs typeface="Arial" panose="020B0604020202020204" pitchFamily="34" charset="0"/>
              </a:rPr>
              <a:t>for the country</a:t>
            </a:r>
            <a:r>
              <a:rPr lang="en-US" sz="1200" b="0" dirty="0" smtClean="0">
                <a:cs typeface="Arial" panose="020B0604020202020204" pitchFamily="34" charset="0"/>
              </a:rPr>
              <a:t>. General </a:t>
            </a:r>
            <a:r>
              <a:rPr lang="en-US" sz="1200" b="0" dirty="0" err="1" smtClean="0">
                <a:cs typeface="Arial" panose="020B0604020202020204" pitchFamily="34" charset="0"/>
              </a:rPr>
              <a:t>Morsi</a:t>
            </a:r>
            <a:r>
              <a:rPr lang="en-US" sz="1200" b="0" dirty="0" smtClean="0">
                <a:cs typeface="Arial" panose="020B0604020202020204" pitchFamily="34" charset="0"/>
              </a:rPr>
              <a:t> was elected President.</a:t>
            </a:r>
            <a:endParaRPr lang="en-US" sz="1200" b="0" dirty="0">
              <a:cs typeface="Arial" panose="020B0604020202020204" pitchFamily="34" charset="0"/>
            </a:endParaRPr>
          </a:p>
        </p:txBody>
      </p:sp>
      <p:sp>
        <p:nvSpPr>
          <p:cNvPr id="7" name="Rectangle 8"/>
          <p:cNvSpPr/>
          <p:nvPr/>
        </p:nvSpPr>
        <p:spPr>
          <a:xfrm>
            <a:off x="152400" y="954088"/>
            <a:ext cx="2630488" cy="2197525"/>
          </a:xfrm>
          <a:prstGeom prst="rect">
            <a:avLst/>
          </a:prstGeom>
        </p:spPr>
        <p:txBody>
          <a:bodyPr>
            <a:spAutoFit/>
          </a:bodyPr>
          <a:lstStyle/>
          <a:p>
            <a:pPr algn="just">
              <a:spcBef>
                <a:spcPct val="20000"/>
              </a:spcBef>
              <a:defRPr/>
            </a:pPr>
            <a:r>
              <a:rPr lang="en-US" sz="1200" b="0" dirty="0">
                <a:solidFill>
                  <a:prstClr val="black"/>
                </a:solidFill>
                <a:cs typeface="Arial" panose="020B0604020202020204" pitchFamily="34" charset="0"/>
              </a:rPr>
              <a:t>In </a:t>
            </a:r>
            <a:r>
              <a:rPr lang="en-US" sz="1200" dirty="0">
                <a:solidFill>
                  <a:prstClr val="black"/>
                </a:solidFill>
                <a:cs typeface="Arial" panose="020B0604020202020204" pitchFamily="34" charset="0"/>
              </a:rPr>
              <a:t>Tunisia</a:t>
            </a:r>
            <a:r>
              <a:rPr lang="en-US" sz="1200" b="0" dirty="0">
                <a:solidFill>
                  <a:prstClr val="black"/>
                </a:solidFill>
                <a:cs typeface="Arial" panose="020B0604020202020204" pitchFamily="34" charset="0"/>
              </a:rPr>
              <a:t> have been successful in removing </a:t>
            </a:r>
            <a:r>
              <a:rPr lang="en-US" sz="1200" b="0" dirty="0" err="1">
                <a:solidFill>
                  <a:prstClr val="black"/>
                </a:solidFill>
                <a:cs typeface="Arial" panose="020B0604020202020204" pitchFamily="34" charset="0"/>
              </a:rPr>
              <a:t>Zine</a:t>
            </a:r>
            <a:r>
              <a:rPr lang="en-US" sz="1200" b="0" dirty="0">
                <a:solidFill>
                  <a:prstClr val="black"/>
                </a:solidFill>
                <a:cs typeface="Arial" panose="020B0604020202020204" pitchFamily="34" charset="0"/>
              </a:rPr>
              <a:t> el </a:t>
            </a:r>
            <a:r>
              <a:rPr lang="en-US" sz="1200" b="0" dirty="0" err="1">
                <a:solidFill>
                  <a:prstClr val="black"/>
                </a:solidFill>
                <a:cs typeface="Arial" panose="020B0604020202020204" pitchFamily="34" charset="0"/>
              </a:rPr>
              <a:t>Abidine</a:t>
            </a:r>
            <a:r>
              <a:rPr lang="en-US" sz="1200" b="0" dirty="0">
                <a:solidFill>
                  <a:prstClr val="black"/>
                </a:solidFill>
                <a:cs typeface="Arial" panose="020B0604020202020204" pitchFamily="34" charset="0"/>
              </a:rPr>
              <a:t> </a:t>
            </a:r>
            <a:r>
              <a:rPr lang="en-US" sz="1200" dirty="0">
                <a:solidFill>
                  <a:prstClr val="black"/>
                </a:solidFill>
                <a:cs typeface="Arial" panose="020B0604020202020204" pitchFamily="34" charset="0"/>
              </a:rPr>
              <a:t>Ben Ali</a:t>
            </a:r>
            <a:r>
              <a:rPr lang="en-US" sz="1200" b="0" dirty="0">
                <a:solidFill>
                  <a:prstClr val="black"/>
                </a:solidFill>
                <a:cs typeface="Arial" panose="020B0604020202020204" pitchFamily="34" charset="0"/>
              </a:rPr>
              <a:t> from office on the 14th of January 2011.</a:t>
            </a:r>
          </a:p>
          <a:p>
            <a:pPr algn="just">
              <a:spcBef>
                <a:spcPct val="20000"/>
              </a:spcBef>
              <a:defRPr/>
            </a:pPr>
            <a:r>
              <a:rPr lang="en-US" sz="1200" b="0" dirty="0" err="1">
                <a:solidFill>
                  <a:prstClr val="black"/>
                </a:solidFill>
                <a:cs typeface="Arial" panose="020B0604020202020204" pitchFamily="34" charset="0"/>
              </a:rPr>
              <a:t>Moncef</a:t>
            </a:r>
            <a:r>
              <a:rPr lang="en-US" sz="1200" b="0" dirty="0">
                <a:solidFill>
                  <a:prstClr val="black"/>
                </a:solidFill>
                <a:cs typeface="Arial" panose="020B0604020202020204" pitchFamily="34" charset="0"/>
              </a:rPr>
              <a:t> </a:t>
            </a:r>
            <a:r>
              <a:rPr lang="en-US" sz="1200" b="0" dirty="0" err="1">
                <a:solidFill>
                  <a:prstClr val="black"/>
                </a:solidFill>
                <a:cs typeface="Arial" panose="020B0604020202020204" pitchFamily="34" charset="0"/>
              </a:rPr>
              <a:t>Marzouki</a:t>
            </a:r>
            <a:r>
              <a:rPr lang="en-US" sz="1200" b="0" dirty="0">
                <a:solidFill>
                  <a:prstClr val="black"/>
                </a:solidFill>
                <a:cs typeface="Arial" panose="020B0604020202020204" pitchFamily="34" charset="0"/>
              </a:rPr>
              <a:t>, a veteran human rights activist, was elected as president of Tunisia that December.</a:t>
            </a:r>
          </a:p>
          <a:p>
            <a:pPr algn="just">
              <a:spcBef>
                <a:spcPct val="20000"/>
              </a:spcBef>
              <a:defRPr/>
            </a:pPr>
            <a:r>
              <a:rPr lang="en-US" sz="1200" b="0" dirty="0">
                <a:solidFill>
                  <a:prstClr val="black"/>
                </a:solidFill>
                <a:cs typeface="Arial" panose="020B0604020202020204" pitchFamily="34" charset="0"/>
              </a:rPr>
              <a:t>The National Constitutional Assembly voted a constitution for the country. But strong presence of Jihadist as proven by recent attack in an Spanish </a:t>
            </a:r>
            <a:r>
              <a:rPr lang="en-US" sz="1200" b="0" dirty="0" err="1">
                <a:solidFill>
                  <a:prstClr val="black"/>
                </a:solidFill>
                <a:cs typeface="Arial" panose="020B0604020202020204" pitchFamily="34" charset="0"/>
              </a:rPr>
              <a:t>Riu</a:t>
            </a:r>
            <a:r>
              <a:rPr lang="en-US" sz="1200" b="0" dirty="0">
                <a:solidFill>
                  <a:prstClr val="black"/>
                </a:solidFill>
                <a:cs typeface="Arial" panose="020B0604020202020204" pitchFamily="34" charset="0"/>
              </a:rPr>
              <a:t> </a:t>
            </a:r>
            <a:r>
              <a:rPr lang="en-US" sz="1200" b="0" dirty="0" err="1">
                <a:solidFill>
                  <a:prstClr val="black"/>
                </a:solidFill>
                <a:cs typeface="Arial" panose="020B0604020202020204" pitchFamily="34" charset="0"/>
              </a:rPr>
              <a:t>hottel</a:t>
            </a:r>
            <a:endParaRPr lang="en-US" sz="1200" b="0" dirty="0">
              <a:solidFill>
                <a:prstClr val="black"/>
              </a:solidFill>
              <a:cs typeface="Arial" panose="020B0604020202020204" pitchFamily="34" charset="0"/>
            </a:endParaRPr>
          </a:p>
        </p:txBody>
      </p:sp>
      <p:sp>
        <p:nvSpPr>
          <p:cNvPr id="8" name="Rectangle 9"/>
          <p:cNvSpPr/>
          <p:nvPr/>
        </p:nvSpPr>
        <p:spPr>
          <a:xfrm>
            <a:off x="209550" y="3140968"/>
            <a:ext cx="2125663" cy="3342453"/>
          </a:xfrm>
          <a:prstGeom prst="rect">
            <a:avLst/>
          </a:prstGeom>
        </p:spPr>
        <p:txBody>
          <a:bodyPr>
            <a:spAutoFit/>
          </a:bodyPr>
          <a:lstStyle/>
          <a:p>
            <a:pPr algn="just">
              <a:spcBef>
                <a:spcPct val="20000"/>
              </a:spcBef>
              <a:defRPr/>
            </a:pPr>
            <a:r>
              <a:rPr lang="en-GB" sz="1200" b="0" dirty="0">
                <a:solidFill>
                  <a:prstClr val="black"/>
                </a:solidFill>
                <a:cs typeface="Arial" panose="020B0604020202020204" pitchFamily="34" charset="0"/>
              </a:rPr>
              <a:t>In </a:t>
            </a:r>
            <a:r>
              <a:rPr lang="en-GB" sz="1200" dirty="0">
                <a:solidFill>
                  <a:prstClr val="black"/>
                </a:solidFill>
                <a:cs typeface="Arial" panose="020B0604020202020204" pitchFamily="34" charset="0"/>
              </a:rPr>
              <a:t>Libya</a:t>
            </a:r>
            <a:r>
              <a:rPr lang="en-GB" sz="1200" b="0" dirty="0">
                <a:solidFill>
                  <a:prstClr val="black"/>
                </a:solidFill>
                <a:cs typeface="Arial" panose="020B0604020202020204" pitchFamily="34" charset="0"/>
              </a:rPr>
              <a:t> the Civil War ended with the capture of </a:t>
            </a:r>
            <a:r>
              <a:rPr lang="en-GB" sz="1200" dirty="0">
                <a:solidFill>
                  <a:prstClr val="black"/>
                </a:solidFill>
                <a:cs typeface="Arial" panose="020B0604020202020204" pitchFamily="34" charset="0"/>
              </a:rPr>
              <a:t>Gaddafi</a:t>
            </a:r>
            <a:r>
              <a:rPr lang="en-GB" sz="1200" b="0" dirty="0">
                <a:solidFill>
                  <a:prstClr val="black"/>
                </a:solidFill>
                <a:cs typeface="Arial" panose="020B0604020202020204" pitchFamily="34" charset="0"/>
              </a:rPr>
              <a:t>, who was captured and killed by their opponents after </a:t>
            </a:r>
            <a:r>
              <a:rPr lang="en-US" sz="1200" b="0" dirty="0">
                <a:solidFill>
                  <a:prstClr val="black"/>
                </a:solidFill>
                <a:cs typeface="Arial" panose="020B0604020202020204" pitchFamily="34" charset="0"/>
              </a:rPr>
              <a:t>his convoy was attacked by NATO warplanes in 20 October 2011.</a:t>
            </a:r>
          </a:p>
          <a:p>
            <a:pPr algn="just">
              <a:spcBef>
                <a:spcPct val="20000"/>
              </a:spcBef>
              <a:defRPr/>
            </a:pPr>
            <a:r>
              <a:rPr lang="en-US" sz="1200" b="0" dirty="0">
                <a:solidFill>
                  <a:prstClr val="black"/>
                </a:solidFill>
                <a:cs typeface="Arial" panose="020B0604020202020204" pitchFamily="34" charset="0"/>
              </a:rPr>
              <a:t>National Transitional Council was the de facto parliament of Libya.</a:t>
            </a:r>
          </a:p>
          <a:p>
            <a:pPr algn="just">
              <a:spcBef>
                <a:spcPct val="20000"/>
              </a:spcBef>
              <a:defRPr/>
            </a:pPr>
            <a:r>
              <a:rPr lang="en-US" sz="1200" b="0" dirty="0">
                <a:solidFill>
                  <a:prstClr val="black"/>
                </a:solidFill>
                <a:cs typeface="Arial" panose="020B0604020202020204" pitchFamily="34" charset="0"/>
              </a:rPr>
              <a:t>Libya hold national elections in June 12 for a new </a:t>
            </a:r>
            <a:r>
              <a:rPr lang="en-US" sz="1200" b="0" dirty="0">
                <a:cs typeface="Arial" panose="020B0604020202020204" pitchFamily="34" charset="0"/>
              </a:rPr>
              <a:t>national assembly. It  elected former opposition leader Mohammed el-</a:t>
            </a:r>
            <a:r>
              <a:rPr lang="en-US" sz="1200" b="0" dirty="0" err="1">
                <a:cs typeface="Arial" panose="020B0604020202020204" pitchFamily="34" charset="0"/>
              </a:rPr>
              <a:t>Megarif</a:t>
            </a:r>
            <a:r>
              <a:rPr lang="en-US" sz="1200" b="0" dirty="0">
                <a:cs typeface="Arial" panose="020B0604020202020204" pitchFamily="34" charset="0"/>
              </a:rPr>
              <a:t> as the country's interim president on 10-8-2012</a:t>
            </a:r>
          </a:p>
          <a:p>
            <a:pPr algn="just">
              <a:spcBef>
                <a:spcPct val="20000"/>
              </a:spcBef>
              <a:defRPr/>
            </a:pPr>
            <a:r>
              <a:rPr lang="en-US" sz="1200" b="0" dirty="0">
                <a:solidFill>
                  <a:prstClr val="black"/>
                </a:solidFill>
                <a:cs typeface="Arial" panose="020B0604020202020204" pitchFamily="34" charset="0"/>
              </a:rPr>
              <a:t>The country in now divided between 2 factions</a:t>
            </a:r>
          </a:p>
        </p:txBody>
      </p:sp>
      <p:sp>
        <p:nvSpPr>
          <p:cNvPr id="9" name="Rectangle 16"/>
          <p:cNvSpPr/>
          <p:nvPr/>
        </p:nvSpPr>
        <p:spPr>
          <a:xfrm>
            <a:off x="6516216" y="4027488"/>
            <a:ext cx="2590800" cy="1975926"/>
          </a:xfrm>
          <a:prstGeom prst="rect">
            <a:avLst/>
          </a:prstGeom>
        </p:spPr>
        <p:txBody>
          <a:bodyPr>
            <a:spAutoFit/>
          </a:bodyPr>
          <a:lstStyle/>
          <a:p>
            <a:pPr algn="just" eaLnBrk="1" hangingPunct="1">
              <a:spcBef>
                <a:spcPct val="20000"/>
              </a:spcBef>
              <a:defRPr/>
            </a:pPr>
            <a:r>
              <a:rPr lang="en-GB" sz="1200" b="0" dirty="0">
                <a:cs typeface="Arial" panose="020B0604020202020204" pitchFamily="34" charset="0"/>
              </a:rPr>
              <a:t>In </a:t>
            </a:r>
            <a:r>
              <a:rPr lang="en-GB" sz="1200" dirty="0">
                <a:cs typeface="Arial" panose="020B0604020202020204" pitchFamily="34" charset="0"/>
              </a:rPr>
              <a:t>Yemen</a:t>
            </a:r>
            <a:r>
              <a:rPr lang="en-GB" sz="1200" b="0" dirty="0">
                <a:cs typeface="Arial" panose="020B0604020202020204" pitchFamily="34" charset="0"/>
              </a:rPr>
              <a:t> in </a:t>
            </a:r>
            <a:r>
              <a:rPr lang="en-US" sz="1200" b="0" dirty="0">
                <a:cs typeface="Arial" panose="020B0604020202020204" pitchFamily="34" charset="0"/>
              </a:rPr>
              <a:t>February 2012, </a:t>
            </a:r>
            <a:r>
              <a:rPr lang="en-US" sz="1200" b="0" dirty="0" err="1">
                <a:cs typeface="Arial" panose="020B0604020202020204" pitchFamily="34" charset="0"/>
              </a:rPr>
              <a:t>Saleh</a:t>
            </a:r>
            <a:r>
              <a:rPr lang="en-US" sz="1200" b="0" dirty="0">
                <a:cs typeface="Arial" panose="020B0604020202020204" pitchFamily="34" charset="0"/>
              </a:rPr>
              <a:t> had resigned from the presidency and transferred power to his successor, marking the end of his 33-year rule.</a:t>
            </a:r>
          </a:p>
          <a:p>
            <a:pPr eaLnBrk="1" hangingPunct="1">
              <a:spcBef>
                <a:spcPct val="20000"/>
              </a:spcBef>
              <a:defRPr/>
            </a:pPr>
            <a:r>
              <a:rPr lang="en-US" sz="1200" b="0" dirty="0">
                <a:cs typeface="Arial" panose="020B0604020202020204" pitchFamily="34" charset="0"/>
              </a:rPr>
              <a:t>Abdu </a:t>
            </a:r>
            <a:r>
              <a:rPr lang="en-US" sz="1200" b="0" dirty="0" err="1">
                <a:cs typeface="Arial" panose="020B0604020202020204" pitchFamily="34" charset="0"/>
              </a:rPr>
              <a:t>Rabu</a:t>
            </a:r>
            <a:r>
              <a:rPr lang="en-US" sz="1200" b="0" dirty="0">
                <a:cs typeface="Arial" panose="020B0604020202020204" pitchFamily="34" charset="0"/>
              </a:rPr>
              <a:t> Mansour </a:t>
            </a:r>
            <a:r>
              <a:rPr lang="en-US" sz="1200" b="0" dirty="0" err="1">
                <a:cs typeface="Arial" panose="020B0604020202020204" pitchFamily="34" charset="0"/>
              </a:rPr>
              <a:t>Hadi</a:t>
            </a:r>
            <a:r>
              <a:rPr lang="en-US" sz="1200" b="0" dirty="0">
                <a:cs typeface="Arial" panose="020B0604020202020204" pitchFamily="34" charset="0"/>
              </a:rPr>
              <a:t> was elected with 99% of the votes. He was the only candidate in the elections and served before as </a:t>
            </a:r>
            <a:r>
              <a:rPr lang="en-US" sz="1200" b="0" dirty="0" err="1">
                <a:cs typeface="Arial" panose="020B0604020202020204" pitchFamily="34" charset="0"/>
              </a:rPr>
              <a:t>Saleh's</a:t>
            </a:r>
            <a:r>
              <a:rPr lang="en-US" sz="1200" b="0" dirty="0">
                <a:cs typeface="Arial" panose="020B0604020202020204" pitchFamily="34" charset="0"/>
              </a:rPr>
              <a:t> vice president. Now he has been overruled and S Arabia has </a:t>
            </a:r>
            <a:r>
              <a:rPr lang="en-US" sz="1200" b="0" dirty="0" err="1">
                <a:cs typeface="Arial" panose="020B0604020202020204" pitchFamily="34" charset="0"/>
              </a:rPr>
              <a:t>intevened</a:t>
            </a:r>
            <a:r>
              <a:rPr lang="en-US" sz="1200" b="0" dirty="0">
                <a:cs typeface="Arial" panose="020B0604020202020204" pitchFamily="34" charset="0"/>
              </a:rPr>
              <a:t> in the country</a:t>
            </a:r>
          </a:p>
        </p:txBody>
      </p:sp>
      <p:sp>
        <p:nvSpPr>
          <p:cNvPr id="10" name="Rectangle 12"/>
          <p:cNvSpPr/>
          <p:nvPr/>
        </p:nvSpPr>
        <p:spPr>
          <a:xfrm>
            <a:off x="6732588" y="3068638"/>
            <a:ext cx="2381250" cy="1015663"/>
          </a:xfrm>
          <a:prstGeom prst="rect">
            <a:avLst/>
          </a:prstGeom>
        </p:spPr>
        <p:txBody>
          <a:bodyPr>
            <a:spAutoFit/>
          </a:bodyPr>
          <a:lstStyle/>
          <a:p>
            <a:pPr algn="just" eaLnBrk="1" hangingPunct="1">
              <a:spcBef>
                <a:spcPct val="20000"/>
              </a:spcBef>
              <a:defRPr/>
            </a:pPr>
            <a:r>
              <a:rPr lang="en-US" sz="1200" b="0" dirty="0">
                <a:cs typeface="Arial" panose="020B0604020202020204" pitchFamily="34" charset="0"/>
              </a:rPr>
              <a:t>In </a:t>
            </a:r>
            <a:r>
              <a:rPr lang="en-US" sz="1200" dirty="0">
                <a:cs typeface="Arial" panose="020B0604020202020204" pitchFamily="34" charset="0"/>
              </a:rPr>
              <a:t>Syria</a:t>
            </a:r>
            <a:r>
              <a:rPr lang="en-US" sz="1200" b="0" dirty="0">
                <a:cs typeface="Arial" panose="020B0604020202020204" pitchFamily="34" charset="0"/>
              </a:rPr>
              <a:t> the current situation is critical, when Assad refused to leave the power </a:t>
            </a:r>
            <a:r>
              <a:rPr lang="en-US" sz="1200" b="0" dirty="0" err="1">
                <a:cs typeface="Arial" panose="020B0604020202020204" pitchFamily="34" charset="0"/>
              </a:rPr>
              <a:t>islamists</a:t>
            </a:r>
            <a:r>
              <a:rPr lang="en-US" sz="1200" b="0" dirty="0">
                <a:cs typeface="Arial" panose="020B0604020202020204" pitchFamily="34" charset="0"/>
              </a:rPr>
              <a:t> started a civil </a:t>
            </a:r>
            <a:r>
              <a:rPr lang="en-US" sz="1200" b="0" dirty="0" smtClean="0">
                <a:cs typeface="Arial" panose="020B0604020202020204" pitchFamily="34" charset="0"/>
              </a:rPr>
              <a:t>war. ISIS has strongly </a:t>
            </a:r>
            <a:r>
              <a:rPr lang="en-US" sz="1200" b="0" dirty="0" err="1" smtClean="0">
                <a:cs typeface="Arial" panose="020B0604020202020204" pitchFamily="34" charset="0"/>
              </a:rPr>
              <a:t>appreared</a:t>
            </a:r>
            <a:r>
              <a:rPr lang="en-US" sz="1200" b="0" dirty="0" smtClean="0">
                <a:cs typeface="Arial" panose="020B0604020202020204" pitchFamily="34" charset="0"/>
              </a:rPr>
              <a:t> in the play.</a:t>
            </a:r>
            <a:endParaRPr lang="en-US" sz="1200" b="0" dirty="0">
              <a:cs typeface="Arial" panose="020B0604020202020204" pitchFamily="34" charset="0"/>
            </a:endParaRPr>
          </a:p>
        </p:txBody>
      </p:sp>
      <p:cxnSp>
        <p:nvCxnSpPr>
          <p:cNvPr id="11" name="Straight Arrow Connector 18"/>
          <p:cNvCxnSpPr/>
          <p:nvPr/>
        </p:nvCxnSpPr>
        <p:spPr>
          <a:xfrm flipH="1" flipV="1">
            <a:off x="2782888" y="2492896"/>
            <a:ext cx="1222376" cy="11599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29"/>
          <p:cNvCxnSpPr>
            <a:endCxn id="8" idx="3"/>
          </p:cNvCxnSpPr>
          <p:nvPr/>
        </p:nvCxnSpPr>
        <p:spPr>
          <a:xfrm flipH="1">
            <a:off x="2335213" y="4102100"/>
            <a:ext cx="1881188" cy="7100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34"/>
          <p:cNvCxnSpPr>
            <a:endCxn id="10" idx="1"/>
          </p:cNvCxnSpPr>
          <p:nvPr/>
        </p:nvCxnSpPr>
        <p:spPr>
          <a:xfrm flipV="1">
            <a:off x="5467350" y="3576470"/>
            <a:ext cx="1265238" cy="700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38"/>
          <p:cNvCxnSpPr>
            <a:stCxn id="33" idx="0"/>
          </p:cNvCxnSpPr>
          <p:nvPr/>
        </p:nvCxnSpPr>
        <p:spPr>
          <a:xfrm flipV="1">
            <a:off x="4955034" y="2828414"/>
            <a:ext cx="0" cy="12486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43"/>
          <p:cNvCxnSpPr>
            <a:stCxn id="37" idx="3"/>
            <a:endCxn id="9" idx="1"/>
          </p:cNvCxnSpPr>
          <p:nvPr/>
        </p:nvCxnSpPr>
        <p:spPr>
          <a:xfrm>
            <a:off x="6026522" y="4665663"/>
            <a:ext cx="489694" cy="3497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2 CuadroTexto"/>
          <p:cNvSpPr txBox="1">
            <a:spLocks noChangeArrowheads="1"/>
          </p:cNvSpPr>
          <p:nvPr/>
        </p:nvSpPr>
        <p:spPr bwMode="auto">
          <a:xfrm>
            <a:off x="2987824" y="5373216"/>
            <a:ext cx="22177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a:r>
              <a:rPr lang="es-ES" altLang="es-ES" sz="1100" dirty="0" err="1">
                <a:latin typeface="+mn-lt"/>
              </a:rPr>
              <a:t>Iran</a:t>
            </a:r>
            <a:r>
              <a:rPr lang="es-ES" altLang="es-ES" sz="1100" dirty="0">
                <a:latin typeface="+mn-lt"/>
              </a:rPr>
              <a:t>: </a:t>
            </a:r>
            <a:r>
              <a:rPr lang="es-ES" altLang="es-ES" sz="1100" dirty="0" err="1">
                <a:latin typeface="+mn-lt"/>
              </a:rPr>
              <a:t>landmark</a:t>
            </a:r>
            <a:r>
              <a:rPr lang="es-ES" altLang="es-ES" sz="1100" dirty="0">
                <a:latin typeface="+mn-lt"/>
              </a:rPr>
              <a:t> </a:t>
            </a:r>
            <a:r>
              <a:rPr lang="es-ES" altLang="es-ES" sz="1100" dirty="0" err="1">
                <a:latin typeface="+mn-lt"/>
              </a:rPr>
              <a:t>agreement</a:t>
            </a:r>
            <a:r>
              <a:rPr lang="es-ES" altLang="es-ES" sz="1100" dirty="0">
                <a:latin typeface="+mn-lt"/>
              </a:rPr>
              <a:t> </a:t>
            </a:r>
            <a:r>
              <a:rPr lang="es-ES" altLang="es-ES" sz="1100" dirty="0" err="1">
                <a:latin typeface="+mn-lt"/>
              </a:rPr>
              <a:t>on</a:t>
            </a:r>
            <a:r>
              <a:rPr lang="es-ES" altLang="es-ES" sz="1100" dirty="0">
                <a:latin typeface="+mn-lt"/>
              </a:rPr>
              <a:t> nuclear  use </a:t>
            </a:r>
            <a:r>
              <a:rPr lang="es-ES" altLang="es-ES" sz="1100" dirty="0" err="1">
                <a:latin typeface="+mn-lt"/>
              </a:rPr>
              <a:t>reached</a:t>
            </a:r>
            <a:r>
              <a:rPr lang="es-ES" altLang="es-ES" sz="1100" dirty="0">
                <a:latin typeface="+mn-lt"/>
              </a:rPr>
              <a:t> </a:t>
            </a:r>
            <a:r>
              <a:rPr lang="es-ES" altLang="es-ES" sz="1100" dirty="0" err="1">
                <a:latin typeface="+mn-lt"/>
              </a:rPr>
              <a:t>on</a:t>
            </a:r>
            <a:r>
              <a:rPr lang="es-ES" altLang="es-ES" sz="1100" dirty="0">
                <a:latin typeface="+mn-lt"/>
              </a:rPr>
              <a:t> </a:t>
            </a:r>
            <a:r>
              <a:rPr lang="es-ES" altLang="es-ES" sz="1100" dirty="0" err="1" smtClean="0">
                <a:latin typeface="+mn-lt"/>
              </a:rPr>
              <a:t>July</a:t>
            </a:r>
            <a:r>
              <a:rPr lang="es-ES" altLang="es-ES" sz="1100" dirty="0">
                <a:latin typeface="+mn-lt"/>
              </a:rPr>
              <a:t> </a:t>
            </a:r>
            <a:r>
              <a:rPr lang="es-ES" altLang="es-ES" sz="1100" dirty="0" smtClean="0">
                <a:latin typeface="+mn-lt"/>
              </a:rPr>
              <a:t>-14-2015</a:t>
            </a:r>
            <a:endParaRPr lang="es-ES" altLang="es-ES" sz="1100" dirty="0">
              <a:latin typeface="+mn-lt"/>
            </a:endParaRPr>
          </a:p>
        </p:txBody>
      </p:sp>
      <p:sp>
        <p:nvSpPr>
          <p:cNvPr id="31" name="Rectangle 40"/>
          <p:cNvSpPr/>
          <p:nvPr/>
        </p:nvSpPr>
        <p:spPr>
          <a:xfrm>
            <a:off x="3971925" y="3652838"/>
            <a:ext cx="336550" cy="1428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en-US"/>
          </a:p>
        </p:txBody>
      </p:sp>
      <p:sp>
        <p:nvSpPr>
          <p:cNvPr id="32" name="Rectangle 40"/>
          <p:cNvSpPr/>
          <p:nvPr/>
        </p:nvSpPr>
        <p:spPr>
          <a:xfrm>
            <a:off x="4210819" y="4027488"/>
            <a:ext cx="336550" cy="1428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en-US"/>
          </a:p>
        </p:txBody>
      </p:sp>
      <p:sp>
        <p:nvSpPr>
          <p:cNvPr id="33" name="Rectangle 40"/>
          <p:cNvSpPr/>
          <p:nvPr/>
        </p:nvSpPr>
        <p:spPr>
          <a:xfrm>
            <a:off x="4786759" y="4077072"/>
            <a:ext cx="336550" cy="1428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en-US"/>
          </a:p>
        </p:txBody>
      </p:sp>
      <p:sp>
        <p:nvSpPr>
          <p:cNvPr id="36" name="Rectangle 40"/>
          <p:cNvSpPr/>
          <p:nvPr/>
        </p:nvSpPr>
        <p:spPr>
          <a:xfrm>
            <a:off x="5133454" y="3571267"/>
            <a:ext cx="336550" cy="1428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en-US"/>
          </a:p>
        </p:txBody>
      </p:sp>
      <p:sp>
        <p:nvSpPr>
          <p:cNvPr id="37" name="Rectangle 40"/>
          <p:cNvSpPr/>
          <p:nvPr/>
        </p:nvSpPr>
        <p:spPr>
          <a:xfrm>
            <a:off x="5689972" y="4594225"/>
            <a:ext cx="336550" cy="14287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20000"/>
              </a:spcBef>
              <a:defRPr/>
            </a:pPr>
            <a:endParaRPr lang="en-US"/>
          </a:p>
        </p:txBody>
      </p:sp>
      <p:sp>
        <p:nvSpPr>
          <p:cNvPr id="42" name="Rectangle 10"/>
          <p:cNvSpPr/>
          <p:nvPr/>
        </p:nvSpPr>
        <p:spPr>
          <a:xfrm>
            <a:off x="2268538" y="6022449"/>
            <a:ext cx="5602287" cy="430887"/>
          </a:xfrm>
          <a:prstGeom prst="rect">
            <a:avLst/>
          </a:prstGeom>
        </p:spPr>
        <p:txBody>
          <a:bodyPr>
            <a:spAutoFit/>
          </a:bodyPr>
          <a:lstStyle/>
          <a:p>
            <a:pPr eaLnBrk="1" hangingPunct="1">
              <a:spcBef>
                <a:spcPct val="20000"/>
              </a:spcBef>
              <a:defRPr/>
            </a:pPr>
            <a:r>
              <a:rPr lang="en-GB" sz="1100" b="1" dirty="0">
                <a:latin typeface="+mn-lt"/>
                <a:cs typeface="Arial" panose="020B0604020202020204" pitchFamily="34" charset="0"/>
              </a:rPr>
              <a:t>Protests have upraised with different intensity in the rest of the countries such as Morocco, Bahrain, UAE, Mauritania, Saudi Arabia, Lebanon and Oman.</a:t>
            </a:r>
            <a:endParaRPr lang="en-US" sz="1100" b="1" dirty="0">
              <a:latin typeface="+mn-lt"/>
              <a:cs typeface="Arial" panose="020B0604020202020204" pitchFamily="34" charset="0"/>
            </a:endParaRPr>
          </a:p>
        </p:txBody>
      </p:sp>
      <p:sp>
        <p:nvSpPr>
          <p:cNvPr id="43" name="Rectangle 15"/>
          <p:cNvSpPr>
            <a:spLocks noChangeArrowheads="1"/>
          </p:cNvSpPr>
          <p:nvPr/>
        </p:nvSpPr>
        <p:spPr bwMode="auto">
          <a:xfrm>
            <a:off x="827088" y="6454497"/>
            <a:ext cx="8286750" cy="430887"/>
          </a:xfrm>
          <a:prstGeom prst="rect">
            <a:avLst/>
          </a:prstGeom>
          <a:noFill/>
          <a:ln>
            <a:noFill/>
          </a:ln>
          <a:extLst/>
        </p:spPr>
        <p:txBody>
          <a:bodyPr>
            <a:spAutoFit/>
          </a:bodyPr>
          <a:lstStyle/>
          <a:p>
            <a:pPr eaLnBrk="1" hangingPunct="1">
              <a:spcBef>
                <a:spcPct val="20000"/>
              </a:spcBef>
              <a:defRPr/>
            </a:pPr>
            <a:r>
              <a:rPr lang="en-US" sz="1050" dirty="0">
                <a:solidFill>
                  <a:srgbClr val="FF0000"/>
                </a:solidFill>
                <a:latin typeface="+mn-lt"/>
                <a:cs typeface="Arial" panose="020B0604020202020204" pitchFamily="34" charset="0"/>
              </a:rPr>
              <a:t>The  elections in North Africa showing the growing support for Islamist parties raise a critical question: How committed are these parties to pluralist politics? Is Islamic Democracy (like post IIWW DC) possible?</a:t>
            </a:r>
          </a:p>
        </p:txBody>
      </p:sp>
    </p:spTree>
    <p:extLst>
      <p:ext uri="{BB962C8B-B14F-4D97-AF65-F5344CB8AC3E}">
        <p14:creationId xmlns:p14="http://schemas.microsoft.com/office/powerpoint/2010/main" val="124945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134705"/>
            <a:ext cx="3939469" cy="296924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3130609"/>
            <a:ext cx="4275439" cy="2973342"/>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188640"/>
            <a:ext cx="3939469" cy="2669059"/>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88640"/>
            <a:ext cx="4275438" cy="2669059"/>
          </a:xfrm>
          <a:prstGeom prst="rect">
            <a:avLst/>
          </a:prstGeom>
        </p:spPr>
      </p:pic>
      <p:sp>
        <p:nvSpPr>
          <p:cNvPr id="8" name="TextBox 10"/>
          <p:cNvSpPr txBox="1">
            <a:spLocks noChangeArrowheads="1"/>
          </p:cNvSpPr>
          <p:nvPr/>
        </p:nvSpPr>
        <p:spPr bwMode="auto">
          <a:xfrm>
            <a:off x="3743201" y="260648"/>
            <a:ext cx="61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r>
              <a:rPr lang="es-ES" altLang="es-ES" dirty="0" err="1">
                <a:solidFill>
                  <a:schemeClr val="bg1"/>
                </a:solidFill>
              </a:rPr>
              <a:t>Egypt</a:t>
            </a:r>
            <a:endParaRPr lang="en-US" altLang="es-ES" dirty="0">
              <a:solidFill>
                <a:schemeClr val="bg1"/>
              </a:solidFill>
            </a:endParaRPr>
          </a:p>
        </p:txBody>
      </p:sp>
      <p:sp>
        <p:nvSpPr>
          <p:cNvPr id="9" name="TextBox 11"/>
          <p:cNvSpPr txBox="1">
            <a:spLocks noChangeArrowheads="1"/>
          </p:cNvSpPr>
          <p:nvPr/>
        </p:nvSpPr>
        <p:spPr bwMode="auto">
          <a:xfrm>
            <a:off x="3743201" y="3284984"/>
            <a:ext cx="5873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r>
              <a:rPr lang="es-ES" altLang="es-ES" dirty="0" err="1">
                <a:solidFill>
                  <a:schemeClr val="bg1"/>
                </a:solidFill>
              </a:rPr>
              <a:t>Libya</a:t>
            </a:r>
            <a:endParaRPr lang="en-US" altLang="es-ES" dirty="0">
              <a:solidFill>
                <a:schemeClr val="bg1"/>
              </a:solidFill>
            </a:endParaRPr>
          </a:p>
        </p:txBody>
      </p:sp>
      <p:sp>
        <p:nvSpPr>
          <p:cNvPr id="10" name="TextBox 12"/>
          <p:cNvSpPr txBox="1">
            <a:spLocks noChangeArrowheads="1"/>
          </p:cNvSpPr>
          <p:nvPr/>
        </p:nvSpPr>
        <p:spPr bwMode="auto">
          <a:xfrm>
            <a:off x="7974013" y="260648"/>
            <a:ext cx="712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r>
              <a:rPr lang="es-ES" altLang="es-ES" dirty="0" err="1">
                <a:solidFill>
                  <a:schemeClr val="bg1"/>
                </a:solidFill>
              </a:rPr>
              <a:t>Tunisia</a:t>
            </a:r>
            <a:endParaRPr lang="en-US" altLang="es-ES" dirty="0">
              <a:solidFill>
                <a:schemeClr val="bg1"/>
              </a:solidFill>
            </a:endParaRPr>
          </a:p>
        </p:txBody>
      </p:sp>
      <p:sp>
        <p:nvSpPr>
          <p:cNvPr id="11" name="TextBox 13"/>
          <p:cNvSpPr txBox="1">
            <a:spLocks noChangeArrowheads="1"/>
          </p:cNvSpPr>
          <p:nvPr/>
        </p:nvSpPr>
        <p:spPr bwMode="auto">
          <a:xfrm>
            <a:off x="8044060" y="3212976"/>
            <a:ext cx="560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r>
              <a:rPr lang="es-ES" altLang="es-ES" dirty="0" err="1"/>
              <a:t>Syria</a:t>
            </a:r>
            <a:endParaRPr lang="en-US" altLang="es-ES" dirty="0"/>
          </a:p>
        </p:txBody>
      </p:sp>
    </p:spTree>
    <p:extLst>
      <p:ext uri="{BB962C8B-B14F-4D97-AF65-F5344CB8AC3E}">
        <p14:creationId xmlns:p14="http://schemas.microsoft.com/office/powerpoint/2010/main" val="274253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34419" y="342900"/>
            <a:ext cx="4475162" cy="700088"/>
          </a:xfrm>
          <a:prstGeom prst="rect">
            <a:avLst/>
          </a:prstGeom>
          <a:extLst/>
        </p:spPr>
        <p:txBody>
          <a:bodyPr rtlCol="0" anchor="t">
            <a:noAutofit/>
          </a:bodyPr>
          <a:lstStyle>
            <a:defPPr>
              <a:defRPr lang="es-ES"/>
            </a:defPPr>
            <a:lvl1pPr algn="ctr">
              <a:spcBef>
                <a:spcPct val="0"/>
              </a:spcBef>
              <a:defRPr sz="2000" b="1">
                <a:solidFill>
                  <a:schemeClr val="bg1">
                    <a:lumMod val="65000"/>
                  </a:schemeClr>
                </a:solidFill>
                <a:latin typeface="Arial Black" panose="020B0A04020102020204" pitchFamily="34" charset="0"/>
                <a:ea typeface="+mj-ea"/>
                <a:cs typeface="+mj-cs"/>
              </a:defRPr>
            </a:lvl1pPr>
          </a:lstStyle>
          <a:p>
            <a:r>
              <a:rPr lang="en-GB" altLang="en-US" dirty="0"/>
              <a:t>Main causes for the uprisings in the region</a:t>
            </a:r>
            <a:endParaRPr lang="en-US" altLang="en-US" dirty="0"/>
          </a:p>
        </p:txBody>
      </p:sp>
      <p:sp>
        <p:nvSpPr>
          <p:cNvPr id="4" name="Rectangle 3"/>
          <p:cNvSpPr txBox="1">
            <a:spLocks noChangeArrowheads="1"/>
          </p:cNvSpPr>
          <p:nvPr/>
        </p:nvSpPr>
        <p:spPr>
          <a:xfrm>
            <a:off x="3563938" y="1484784"/>
            <a:ext cx="4953000" cy="3888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1600" dirty="0" smtClean="0"/>
              <a:t>BAD GOVERNANCE &amp; CORRUPTION.</a:t>
            </a:r>
          </a:p>
          <a:p>
            <a:endParaRPr lang="en-GB" altLang="en-US" sz="1600" dirty="0" smtClean="0"/>
          </a:p>
          <a:p>
            <a:r>
              <a:rPr lang="en-GB" altLang="en-US" sz="1600" dirty="0" smtClean="0"/>
              <a:t>YOUNG UNEMPLOYMENT (the uprising is often called the Youth Revolution).</a:t>
            </a:r>
          </a:p>
          <a:p>
            <a:endParaRPr lang="en-GB" altLang="en-US" sz="1600" dirty="0" smtClean="0"/>
          </a:p>
          <a:p>
            <a:r>
              <a:rPr lang="en-GB" altLang="en-US" sz="1600" dirty="0" smtClean="0"/>
              <a:t>LACK OF FREEDOM OF OPINION (palliated by the internet and the social networks).</a:t>
            </a:r>
          </a:p>
          <a:p>
            <a:endParaRPr lang="en-GB" altLang="en-US" sz="1600" dirty="0" smtClean="0"/>
          </a:p>
          <a:p>
            <a:r>
              <a:rPr lang="en-GB" altLang="en-US" sz="1600" dirty="0" smtClean="0"/>
              <a:t>FOOD PRICES (mainly bread).</a:t>
            </a:r>
          </a:p>
          <a:p>
            <a:pPr>
              <a:buFont typeface="Wingdings" pitchFamily="2" charset="2"/>
              <a:buNone/>
            </a:pPr>
            <a:endParaRPr lang="en-GB" altLang="en-US" sz="1600" dirty="0" smtClean="0"/>
          </a:p>
          <a:p>
            <a:r>
              <a:rPr lang="en-GB" altLang="en-US" sz="1600" dirty="0" smtClean="0"/>
              <a:t>POVERTY.</a:t>
            </a:r>
          </a:p>
          <a:p>
            <a:endParaRPr lang="en-GB" altLang="en-US" sz="1600" dirty="0" smtClean="0"/>
          </a:p>
          <a:p>
            <a:r>
              <a:rPr lang="en-GB" altLang="en-US" sz="1600" dirty="0" smtClean="0"/>
              <a:t>Others: External intervention?</a:t>
            </a:r>
          </a:p>
          <a:p>
            <a:pPr>
              <a:buFont typeface="Wingdings" pitchFamily="2" charset="2"/>
              <a:buNone/>
            </a:pPr>
            <a:endParaRPr lang="en-GB" altLang="en-US" sz="1600" dirty="0" smtClean="0"/>
          </a:p>
        </p:txBody>
      </p:sp>
      <p:sp>
        <p:nvSpPr>
          <p:cNvPr id="5" name="Text Box 5"/>
          <p:cNvSpPr txBox="1">
            <a:spLocks noChangeArrowheads="1"/>
          </p:cNvSpPr>
          <p:nvPr/>
        </p:nvSpPr>
        <p:spPr bwMode="auto">
          <a:xfrm>
            <a:off x="755650" y="1042988"/>
            <a:ext cx="36353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50000"/>
              </a:spcBef>
            </a:pPr>
            <a:r>
              <a:rPr lang="en-GB" altLang="en-US" sz="30000">
                <a:solidFill>
                  <a:srgbClr val="C00000"/>
                </a:solidFill>
              </a:rPr>
              <a:t>?</a:t>
            </a:r>
          </a:p>
        </p:txBody>
      </p:sp>
    </p:spTree>
    <p:extLst>
      <p:ext uri="{BB962C8B-B14F-4D97-AF65-F5344CB8AC3E}">
        <p14:creationId xmlns:p14="http://schemas.microsoft.com/office/powerpoint/2010/main" val="2530556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5263" y="1578421"/>
            <a:ext cx="8783637" cy="9864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altLang="en-US" sz="1400" dirty="0" smtClean="0">
                <a:cs typeface="Arial" charset="0"/>
              </a:rPr>
              <a:t>The dictators from each country were accused of </a:t>
            </a:r>
            <a:r>
              <a:rPr lang="en-GB" altLang="en-US" sz="1400" b="1" dirty="0" smtClean="0">
                <a:cs typeface="Arial" charset="0"/>
              </a:rPr>
              <a:t>corruption</a:t>
            </a:r>
            <a:r>
              <a:rPr lang="en-GB" altLang="en-US" sz="1400" dirty="0" smtClean="0">
                <a:cs typeface="Arial" charset="0"/>
              </a:rPr>
              <a:t> by the local people and also from bad governance.</a:t>
            </a:r>
          </a:p>
          <a:p>
            <a:pPr algn="just"/>
            <a:r>
              <a:rPr lang="en-US" altLang="en-US" sz="1400" dirty="0" smtClean="0">
                <a:cs typeface="Arial" charset="0"/>
              </a:rPr>
              <a:t>Corruption has led to the imprisonment of political figures and young activists without trials, illegal undocumented hidden detention facilities, and rejecting candidates to jobs in universities, mosques, newspapers, etc. based on political inclination.</a:t>
            </a:r>
            <a:endParaRPr lang="en-GB" altLang="en-US" sz="1700" dirty="0" smtClean="0">
              <a:cs typeface="Arial" charset="0"/>
            </a:endParaRPr>
          </a:p>
        </p:txBody>
      </p:sp>
      <p:sp>
        <p:nvSpPr>
          <p:cNvPr id="4" name="Rectangle 7"/>
          <p:cNvSpPr>
            <a:spLocks noChangeArrowheads="1"/>
          </p:cNvSpPr>
          <p:nvPr/>
        </p:nvSpPr>
        <p:spPr bwMode="auto">
          <a:xfrm>
            <a:off x="323528" y="3541713"/>
            <a:ext cx="3116213" cy="2119535"/>
          </a:xfrm>
          <a:prstGeom prst="rect">
            <a:avLst/>
          </a:prstGeom>
          <a:noFill/>
          <a:ln>
            <a:noFill/>
          </a:ln>
          <a:extLst/>
        </p:spPr>
        <p:txBody>
          <a:bodyPr/>
          <a:lstStyle/>
          <a:p>
            <a:pPr marL="342900" indent="-342900">
              <a:spcBef>
                <a:spcPct val="20000"/>
              </a:spcBef>
              <a:buFont typeface="Arial" pitchFamily="34" charset="0"/>
              <a:buChar char="•"/>
              <a:defRPr/>
            </a:pPr>
            <a:r>
              <a:rPr lang="en-GB" sz="1400" b="0" dirty="0">
                <a:solidFill>
                  <a:prstClr val="black"/>
                </a:solidFill>
                <a:latin typeface="+mn-lt"/>
                <a:cs typeface="Arial" panose="020B0604020202020204" pitchFamily="34" charset="0"/>
              </a:rPr>
              <a:t>In the MENA region, 25% of youth  between the ages of 15-29 are unemployed, which is one of the highest percentages in the world.</a:t>
            </a:r>
          </a:p>
          <a:p>
            <a:pPr marL="342900" indent="-342900">
              <a:spcBef>
                <a:spcPct val="20000"/>
              </a:spcBef>
              <a:buFont typeface="Arial" pitchFamily="34" charset="0"/>
              <a:buChar char="•"/>
              <a:defRPr/>
            </a:pPr>
            <a:r>
              <a:rPr lang="en-GB" sz="1400" b="0" dirty="0">
                <a:solidFill>
                  <a:prstClr val="black"/>
                </a:solidFill>
                <a:latin typeface="+mn-lt"/>
                <a:cs typeface="Arial" panose="020B0604020202020204" pitchFamily="34" charset="0"/>
              </a:rPr>
              <a:t>Some causes of this problem are growing youth population, lack of economic development, lack of appropriate skills and insufficient measures from the public sector.</a:t>
            </a:r>
          </a:p>
        </p:txBody>
      </p:sp>
      <p:sp>
        <p:nvSpPr>
          <p:cNvPr id="5" name="Rectangle 2"/>
          <p:cNvSpPr txBox="1">
            <a:spLocks noChangeArrowheads="1"/>
          </p:cNvSpPr>
          <p:nvPr/>
        </p:nvSpPr>
        <p:spPr bwMode="auto">
          <a:xfrm>
            <a:off x="2206625" y="376238"/>
            <a:ext cx="47307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200" b="1">
                <a:solidFill>
                  <a:schemeClr val="tx1"/>
                </a:solidFill>
                <a:latin typeface="Arial" panose="020B0604020202020204" pitchFamily="34" charset="0"/>
                <a:cs typeface="Arial" panose="020B0604020202020204" pitchFamily="34" charset="0"/>
              </a:defRPr>
            </a:lvl1pPr>
            <a:lvl2pPr marL="742950" indent="-285750">
              <a:spcBef>
                <a:spcPct val="20000"/>
              </a:spcBef>
              <a:defRPr sz="1200" b="1">
                <a:solidFill>
                  <a:schemeClr val="tx1"/>
                </a:solidFill>
                <a:latin typeface="Arial" panose="020B0604020202020204" pitchFamily="34" charset="0"/>
                <a:cs typeface="Arial" panose="020B0604020202020204" pitchFamily="34" charset="0"/>
              </a:defRPr>
            </a:lvl2pPr>
            <a:lvl3pPr marL="1143000" indent="-228600">
              <a:spcBef>
                <a:spcPct val="20000"/>
              </a:spcBef>
              <a:defRPr sz="1200" b="1">
                <a:solidFill>
                  <a:schemeClr val="tx1"/>
                </a:solidFill>
                <a:latin typeface="Arial" panose="020B0604020202020204" pitchFamily="34" charset="0"/>
                <a:cs typeface="Arial" panose="020B0604020202020204" pitchFamily="34" charset="0"/>
              </a:defRPr>
            </a:lvl3pPr>
            <a:lvl4pPr marL="1600200" indent="-228600">
              <a:spcBef>
                <a:spcPct val="20000"/>
              </a:spcBef>
              <a:defRPr sz="1200" b="1">
                <a:solidFill>
                  <a:schemeClr val="tx1"/>
                </a:solidFill>
                <a:latin typeface="Arial" panose="020B0604020202020204" pitchFamily="34" charset="0"/>
                <a:cs typeface="Arial" panose="020B0604020202020204" pitchFamily="34" charset="0"/>
              </a:defRPr>
            </a:lvl4pPr>
            <a:lvl5pPr marL="2057400" indent="-228600">
              <a:spcBef>
                <a:spcPct val="20000"/>
              </a:spcBef>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spcBef>
                <a:spcPct val="0"/>
              </a:spcBef>
              <a:defRPr/>
            </a:pPr>
            <a:r>
              <a:rPr lang="en-GB" altLang="en-US" sz="2000" dirty="0" smtClean="0">
                <a:solidFill>
                  <a:schemeClr val="bg1">
                    <a:lumMod val="75000"/>
                  </a:schemeClr>
                </a:solidFill>
                <a:latin typeface="Arial Black" panose="020B0A04020102020204" pitchFamily="34" charset="0"/>
              </a:rPr>
              <a:t>Main causes for the uprisings in the region (II)</a:t>
            </a:r>
            <a:endParaRPr lang="en-US" altLang="en-US" sz="2000" dirty="0" smtClean="0">
              <a:solidFill>
                <a:schemeClr val="bg1">
                  <a:lumMod val="75000"/>
                </a:schemeClr>
              </a:solidFill>
              <a:latin typeface="Arial Black" panose="020B0A04020102020204" pitchFamily="34" charset="0"/>
            </a:endParaRPr>
          </a:p>
        </p:txBody>
      </p:sp>
      <p:sp>
        <p:nvSpPr>
          <p:cNvPr id="6" name="Rectangle 2"/>
          <p:cNvSpPr/>
          <p:nvPr/>
        </p:nvSpPr>
        <p:spPr>
          <a:xfrm>
            <a:off x="2982764" y="1196752"/>
            <a:ext cx="3178472" cy="338137"/>
          </a:xfrm>
          <a:prstGeom prst="rect">
            <a:avLst/>
          </a:prstGeom>
        </p:spPr>
        <p:txBody>
          <a:bodyPr wrap="square">
            <a:spAutoFit/>
          </a:bodyPr>
          <a:lstStyle/>
          <a:p>
            <a:pPr eaLnBrk="1" hangingPunct="1">
              <a:spcBef>
                <a:spcPct val="20000"/>
              </a:spcBef>
              <a:defRPr/>
            </a:pPr>
            <a:r>
              <a:rPr lang="en-GB" sz="1600" u="sng" dirty="0">
                <a:solidFill>
                  <a:srgbClr val="C00000"/>
                </a:solidFill>
                <a:latin typeface="+mn-lt"/>
                <a:cs typeface="Arial" panose="020B0604020202020204" pitchFamily="34" charset="0"/>
              </a:rPr>
              <a:t>BAD GOVERNANCE &amp; CORRUPTION</a:t>
            </a:r>
          </a:p>
        </p:txBody>
      </p:sp>
      <p:sp>
        <p:nvSpPr>
          <p:cNvPr id="7" name="Rectangle 3"/>
          <p:cNvSpPr/>
          <p:nvPr/>
        </p:nvSpPr>
        <p:spPr>
          <a:xfrm>
            <a:off x="547340" y="2924944"/>
            <a:ext cx="2668588" cy="338137"/>
          </a:xfrm>
          <a:prstGeom prst="rect">
            <a:avLst/>
          </a:prstGeom>
        </p:spPr>
        <p:txBody>
          <a:bodyPr wrap="none">
            <a:spAutoFit/>
          </a:bodyPr>
          <a:lstStyle/>
          <a:p>
            <a:pPr eaLnBrk="1" hangingPunct="1">
              <a:spcBef>
                <a:spcPct val="20000"/>
              </a:spcBef>
              <a:defRPr/>
            </a:pPr>
            <a:r>
              <a:rPr lang="en-GB" sz="1600" u="sng" dirty="0">
                <a:solidFill>
                  <a:srgbClr val="C00000"/>
                </a:solidFill>
                <a:latin typeface="+mn-lt"/>
                <a:cs typeface="Arial" panose="020B0604020202020204" pitchFamily="34" charset="0"/>
              </a:rPr>
              <a:t>YOUNG UNEMPLOYMENT </a:t>
            </a:r>
            <a:endParaRPr lang="en-US" sz="1600" u="sng" dirty="0">
              <a:solidFill>
                <a:srgbClr val="C00000"/>
              </a:solidFill>
              <a:latin typeface="+mn-lt"/>
              <a:cs typeface="Arial" panose="020B0604020202020204"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13" y="2924944"/>
            <a:ext cx="5151906" cy="30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123625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68313" y="3902075"/>
            <a:ext cx="8243887" cy="2571750"/>
          </a:xfrm>
          <a:prstGeom prst="rect">
            <a:avLst/>
          </a:prstGeom>
          <a:extLst/>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defRPr/>
            </a:pPr>
            <a:endParaRPr lang="en-US" sz="1400" smtClean="0">
              <a:cs typeface="Arial" pitchFamily="34" charset="0"/>
            </a:endParaRPr>
          </a:p>
          <a:p>
            <a:pPr marL="354330" indent="-285750">
              <a:defRPr/>
            </a:pPr>
            <a:r>
              <a:rPr lang="en-US" sz="1400" smtClean="0">
                <a:cs typeface="Arial" pitchFamily="34" charset="0"/>
              </a:rPr>
              <a:t>Bread and cereal prices rose 2.42% in Algeria between November 2009 to 2010. </a:t>
            </a:r>
          </a:p>
          <a:p>
            <a:pPr marL="354330" indent="-285750">
              <a:defRPr/>
            </a:pPr>
            <a:r>
              <a:rPr lang="en-US" sz="1400" smtClean="0">
                <a:cs typeface="Arial" pitchFamily="34" charset="0"/>
              </a:rPr>
              <a:t>In Tunisia, whose popular uprising which toppled the country’s leader, Zine El Abidine Ben Ali, bread and cereal prices rose 3.5% during 2010.</a:t>
            </a:r>
            <a:endParaRPr lang="en-GB" sz="1400" smtClean="0">
              <a:cs typeface="Arial" pitchFamily="34" charset="0"/>
            </a:endParaRPr>
          </a:p>
          <a:p>
            <a:pPr marL="354330" indent="-285750">
              <a:defRPr/>
            </a:pPr>
            <a:r>
              <a:rPr lang="en-GB" sz="1400" smtClean="0">
                <a:cs typeface="Arial" pitchFamily="34" charset="0"/>
              </a:rPr>
              <a:t>Shortages of bread have hit Egypt very badly, as people had to make long queues to get some of it. Bread is </a:t>
            </a:r>
            <a:r>
              <a:rPr lang="en-US" sz="1400" smtClean="0">
                <a:cs typeface="Arial" pitchFamily="34" charset="0"/>
              </a:rPr>
              <a:t>the staple of the Egyptian diet. </a:t>
            </a:r>
          </a:p>
          <a:p>
            <a:pPr marL="354330" indent="-285750">
              <a:defRPr/>
            </a:pPr>
            <a:r>
              <a:rPr lang="en-US" sz="1400" smtClean="0">
                <a:cs typeface="Arial" pitchFamily="34" charset="0"/>
              </a:rPr>
              <a:t>Due to an increase in food prices, for example in bread, the purchasing power of individuals fell. Plus, the salary of the people did not increase in the same proportions so people had to deal with higher prices with the same money they earned monthly.</a:t>
            </a:r>
            <a:endParaRPr lang="en-US" sz="1400" dirty="0" smtClean="0">
              <a:cs typeface="Arial" pitchFamily="34" charset="0"/>
            </a:endParaRPr>
          </a:p>
        </p:txBody>
      </p:sp>
      <p:sp>
        <p:nvSpPr>
          <p:cNvPr id="4" name="Rectangle 2"/>
          <p:cNvSpPr txBox="1">
            <a:spLocks noChangeArrowheads="1"/>
          </p:cNvSpPr>
          <p:nvPr/>
        </p:nvSpPr>
        <p:spPr bwMode="auto">
          <a:xfrm>
            <a:off x="2002904" y="357189"/>
            <a:ext cx="5138192" cy="68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200" b="1">
                <a:solidFill>
                  <a:schemeClr val="tx1"/>
                </a:solidFill>
                <a:latin typeface="Arial" panose="020B0604020202020204" pitchFamily="34" charset="0"/>
                <a:cs typeface="Arial" panose="020B0604020202020204" pitchFamily="34" charset="0"/>
              </a:defRPr>
            </a:lvl1pPr>
            <a:lvl2pPr marL="742950" indent="-285750">
              <a:spcBef>
                <a:spcPct val="20000"/>
              </a:spcBef>
              <a:defRPr sz="1200" b="1">
                <a:solidFill>
                  <a:schemeClr val="tx1"/>
                </a:solidFill>
                <a:latin typeface="Arial" panose="020B0604020202020204" pitchFamily="34" charset="0"/>
                <a:cs typeface="Arial" panose="020B0604020202020204" pitchFamily="34" charset="0"/>
              </a:defRPr>
            </a:lvl2pPr>
            <a:lvl3pPr marL="1143000" indent="-228600">
              <a:spcBef>
                <a:spcPct val="20000"/>
              </a:spcBef>
              <a:defRPr sz="1200" b="1">
                <a:solidFill>
                  <a:schemeClr val="tx1"/>
                </a:solidFill>
                <a:latin typeface="Arial" panose="020B0604020202020204" pitchFamily="34" charset="0"/>
                <a:cs typeface="Arial" panose="020B0604020202020204" pitchFamily="34" charset="0"/>
              </a:defRPr>
            </a:lvl3pPr>
            <a:lvl4pPr marL="1600200" indent="-228600">
              <a:spcBef>
                <a:spcPct val="20000"/>
              </a:spcBef>
              <a:defRPr sz="1200" b="1">
                <a:solidFill>
                  <a:schemeClr val="tx1"/>
                </a:solidFill>
                <a:latin typeface="Arial" panose="020B0604020202020204" pitchFamily="34" charset="0"/>
                <a:cs typeface="Arial" panose="020B0604020202020204" pitchFamily="34" charset="0"/>
              </a:defRPr>
            </a:lvl4pPr>
            <a:lvl5pPr marL="2057400" indent="-228600">
              <a:spcBef>
                <a:spcPct val="20000"/>
              </a:spcBef>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spcBef>
                <a:spcPct val="0"/>
              </a:spcBef>
              <a:defRPr/>
            </a:pPr>
            <a:r>
              <a:rPr lang="en-GB" altLang="en-US" sz="2000" dirty="0" smtClean="0">
                <a:solidFill>
                  <a:schemeClr val="bg1">
                    <a:lumMod val="75000"/>
                  </a:schemeClr>
                </a:solidFill>
                <a:latin typeface="Arial Black" panose="020B0A04020102020204" pitchFamily="34" charset="0"/>
              </a:rPr>
              <a:t>Main causes for the uprisings in the region (III)</a:t>
            </a:r>
            <a:endParaRPr lang="en-US" altLang="en-US" sz="2000" dirty="0" smtClean="0">
              <a:solidFill>
                <a:schemeClr val="bg1">
                  <a:lumMod val="75000"/>
                </a:schemeClr>
              </a:solidFill>
              <a:latin typeface="Arial Black" panose="020B0A04020102020204" pitchFamily="34" charset="0"/>
            </a:endParaRPr>
          </a:p>
        </p:txBody>
      </p:sp>
      <p:pic>
        <p:nvPicPr>
          <p:cNvPr id="5" name="Picture 6" descr="revolut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1209675"/>
            <a:ext cx="32845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p:nvPr/>
        </p:nvSpPr>
        <p:spPr>
          <a:xfrm>
            <a:off x="2030413" y="3645024"/>
            <a:ext cx="2682875" cy="339725"/>
          </a:xfrm>
          <a:prstGeom prst="rect">
            <a:avLst/>
          </a:prstGeom>
        </p:spPr>
        <p:txBody>
          <a:bodyPr wrap="none">
            <a:spAutoFit/>
          </a:bodyPr>
          <a:lstStyle/>
          <a:p>
            <a:pPr eaLnBrk="1" hangingPunct="1">
              <a:spcBef>
                <a:spcPct val="20000"/>
              </a:spcBef>
              <a:defRPr/>
            </a:pPr>
            <a:r>
              <a:rPr lang="en-GB" sz="1600" u="sng" dirty="0">
                <a:solidFill>
                  <a:srgbClr val="C00000"/>
                </a:solidFill>
                <a:latin typeface="+mn-lt"/>
                <a:cs typeface="Arial" panose="020B0604020202020204" pitchFamily="34" charset="0"/>
              </a:rPr>
              <a:t>FOOD PRICES &amp; POVERTY </a:t>
            </a:r>
            <a:endParaRPr lang="en-US" sz="1600" u="sng" dirty="0">
              <a:solidFill>
                <a:srgbClr val="C00000"/>
              </a:solidFill>
              <a:latin typeface="+mn-lt"/>
              <a:cs typeface="Arial" panose="020B0604020202020204" pitchFamily="34" charset="0"/>
            </a:endParaRPr>
          </a:p>
        </p:txBody>
      </p:sp>
      <p:sp>
        <p:nvSpPr>
          <p:cNvPr id="7" name="Rectangle 4"/>
          <p:cNvSpPr/>
          <p:nvPr/>
        </p:nvSpPr>
        <p:spPr>
          <a:xfrm>
            <a:off x="541338" y="1360488"/>
            <a:ext cx="4872037" cy="2505075"/>
          </a:xfrm>
          <a:prstGeom prst="rect">
            <a:avLst/>
          </a:prstGeom>
        </p:spPr>
        <p:txBody>
          <a:bodyPr>
            <a:spAutoFit/>
          </a:bodyPr>
          <a:lstStyle/>
          <a:p>
            <a:pPr marL="285750" indent="-285750">
              <a:spcBef>
                <a:spcPct val="20000"/>
              </a:spcBef>
              <a:buFont typeface="Arial" panose="020B0604020202020204" pitchFamily="34" charset="0"/>
              <a:buChar char="•"/>
              <a:defRPr/>
            </a:pPr>
            <a:r>
              <a:rPr lang="en-GB" sz="1400" b="0" dirty="0">
                <a:solidFill>
                  <a:prstClr val="black"/>
                </a:solidFill>
                <a:latin typeface="+mn-lt"/>
                <a:cs typeface="Arial" panose="020B0604020202020204" pitchFamily="34" charset="0"/>
              </a:rPr>
              <a:t>Censorship was very common during most of the dictator's mandates. The internet has grown to such extent, that it is now a very powerful source of communications that allows any user to contact other people all around the world. </a:t>
            </a:r>
          </a:p>
          <a:p>
            <a:pPr marL="285750" indent="-285750">
              <a:spcBef>
                <a:spcPct val="20000"/>
              </a:spcBef>
              <a:buFont typeface="Arial" panose="020B0604020202020204" pitchFamily="34" charset="0"/>
              <a:buChar char="•"/>
              <a:defRPr/>
            </a:pPr>
            <a:r>
              <a:rPr lang="en-GB" sz="1400" b="0" dirty="0">
                <a:solidFill>
                  <a:prstClr val="black"/>
                </a:solidFill>
                <a:latin typeface="+mn-lt"/>
                <a:cs typeface="Arial" panose="020B0604020202020204" pitchFamily="34" charset="0"/>
              </a:rPr>
              <a:t>The internet and social networks were used by anti-government activists to plan the protests and to gather support. In response, the government blocked internet sites such as Facebook and Twitter to prevent any communications within them.</a:t>
            </a:r>
          </a:p>
        </p:txBody>
      </p:sp>
      <p:sp>
        <p:nvSpPr>
          <p:cNvPr id="8" name="Rectangle 5"/>
          <p:cNvSpPr/>
          <p:nvPr/>
        </p:nvSpPr>
        <p:spPr>
          <a:xfrm>
            <a:off x="1692275" y="1039813"/>
            <a:ext cx="3359150" cy="338137"/>
          </a:xfrm>
          <a:prstGeom prst="rect">
            <a:avLst/>
          </a:prstGeom>
        </p:spPr>
        <p:txBody>
          <a:bodyPr wrap="none">
            <a:spAutoFit/>
          </a:bodyPr>
          <a:lstStyle/>
          <a:p>
            <a:pPr eaLnBrk="1" hangingPunct="1">
              <a:spcBef>
                <a:spcPct val="20000"/>
              </a:spcBef>
              <a:defRPr/>
            </a:pPr>
            <a:r>
              <a:rPr lang="en-GB" sz="1600" u="sng" dirty="0">
                <a:solidFill>
                  <a:srgbClr val="C00000"/>
                </a:solidFill>
                <a:latin typeface="+mn-lt"/>
                <a:cs typeface="Arial" panose="020B0604020202020204" pitchFamily="34" charset="0"/>
              </a:rPr>
              <a:t>LACK OF FREEDOM OF OPINION </a:t>
            </a:r>
            <a:endParaRPr lang="en-US" sz="1600" u="sng" dirty="0">
              <a:solidFill>
                <a:srgbClr val="C00000"/>
              </a:solidFill>
              <a:latin typeface="+mn-lt"/>
              <a:cs typeface="Arial" panose="020B0604020202020204" pitchFamily="34" charset="0"/>
            </a:endParaRPr>
          </a:p>
        </p:txBody>
      </p:sp>
    </p:spTree>
    <p:extLst>
      <p:ext uri="{BB962C8B-B14F-4D97-AF65-F5344CB8AC3E}">
        <p14:creationId xmlns:p14="http://schemas.microsoft.com/office/powerpoint/2010/main" val="4252512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txBox="1">
            <a:spLocks noChangeArrowheads="1"/>
          </p:cNvSpPr>
          <p:nvPr/>
        </p:nvSpPr>
        <p:spPr bwMode="auto">
          <a:xfrm>
            <a:off x="358691" y="233197"/>
            <a:ext cx="48037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a:r>
              <a:rPr lang="en-GB" altLang="en-US" sz="2400">
                <a:solidFill>
                  <a:srgbClr val="C00000"/>
                </a:solidFill>
                <a:latin typeface="Arial Black" pitchFamily="34" charset="0"/>
              </a:rPr>
              <a:t>Conclusions</a:t>
            </a:r>
            <a:endParaRPr lang="en-US" altLang="en-US" sz="2400">
              <a:solidFill>
                <a:srgbClr val="C00000"/>
              </a:solidFill>
              <a:latin typeface="Arial Black" pitchFamily="34" charset="0"/>
            </a:endParaRPr>
          </a:p>
        </p:txBody>
      </p:sp>
      <p:sp>
        <p:nvSpPr>
          <p:cNvPr id="4" name="TextBox 3"/>
          <p:cNvSpPr txBox="1"/>
          <p:nvPr/>
        </p:nvSpPr>
        <p:spPr>
          <a:xfrm>
            <a:off x="467544" y="802536"/>
            <a:ext cx="5329237" cy="6961906"/>
          </a:xfrm>
          <a:prstGeom prst="rect">
            <a:avLst/>
          </a:prstGeom>
          <a:noFill/>
        </p:spPr>
        <p:txBody>
          <a:bodyPr>
            <a:spAutoFit/>
          </a:bodyPr>
          <a:lstStyle/>
          <a:p>
            <a:pPr eaLnBrk="1" hangingPunct="1">
              <a:spcBef>
                <a:spcPct val="20000"/>
              </a:spcBef>
              <a:defRPr/>
            </a:pPr>
            <a:r>
              <a:rPr lang="en-US" sz="1200" b="1" dirty="0"/>
              <a:t>Although the situation in each country is very different, there is something in common to all of them:</a:t>
            </a:r>
          </a:p>
          <a:p>
            <a:pPr eaLnBrk="1" hangingPunct="1">
              <a:spcBef>
                <a:spcPct val="20000"/>
              </a:spcBef>
              <a:defRPr/>
            </a:pPr>
            <a:r>
              <a:rPr lang="en-US" sz="1200" b="0" dirty="0"/>
              <a:t>-   They have never known democracy and have the worst corruption index in the world</a:t>
            </a:r>
          </a:p>
          <a:p>
            <a:pPr eaLnBrk="1" hangingPunct="1">
              <a:spcBef>
                <a:spcPct val="20000"/>
              </a:spcBef>
              <a:defRPr/>
            </a:pPr>
            <a:r>
              <a:rPr lang="en-US" sz="1200" b="0" dirty="0"/>
              <a:t>-   They are tired of submission and dictatorships and are revealing against it</a:t>
            </a:r>
          </a:p>
          <a:p>
            <a:pPr marL="171450" indent="-171450" eaLnBrk="1" hangingPunct="1">
              <a:spcBef>
                <a:spcPct val="20000"/>
              </a:spcBef>
              <a:buFontTx/>
              <a:buChar char="-"/>
              <a:defRPr/>
            </a:pPr>
            <a:r>
              <a:rPr lang="en-US" sz="1200" b="0" dirty="0"/>
              <a:t>There </a:t>
            </a:r>
            <a:r>
              <a:rPr lang="en-US" sz="1200" b="0" dirty="0" smtClean="0"/>
              <a:t>was </a:t>
            </a:r>
            <a:r>
              <a:rPr lang="en-US" sz="1200" b="0" dirty="0"/>
              <a:t>a generalized enthusiasm to seek for freedom and good living </a:t>
            </a:r>
            <a:r>
              <a:rPr lang="en-US" sz="1200" b="0" dirty="0" smtClean="0"/>
              <a:t>conditions. Now there is disenchantment in  most countries  and  a  tragic feeling of catastrophe and misfortune In those suffering civil war</a:t>
            </a:r>
            <a:endParaRPr lang="en-US" sz="1200" b="0" dirty="0"/>
          </a:p>
          <a:p>
            <a:pPr marL="171450" indent="-171450" eaLnBrk="1" hangingPunct="1">
              <a:spcBef>
                <a:spcPct val="20000"/>
              </a:spcBef>
              <a:buFontTx/>
              <a:buChar char="-"/>
              <a:defRPr/>
            </a:pPr>
            <a:endParaRPr lang="en-US" sz="1200" b="0" dirty="0"/>
          </a:p>
          <a:p>
            <a:pPr eaLnBrk="1" hangingPunct="1">
              <a:spcBef>
                <a:spcPct val="20000"/>
              </a:spcBef>
              <a:defRPr/>
            </a:pPr>
            <a:r>
              <a:rPr lang="en-US" sz="1200" b="0" dirty="0" smtClean="0"/>
              <a:t>Now most people </a:t>
            </a:r>
            <a:r>
              <a:rPr lang="en-US" sz="1200" b="0" dirty="0"/>
              <a:t>is skeptic about the Arab Spring and </a:t>
            </a:r>
            <a:r>
              <a:rPr lang="en-US" sz="1200" b="0" dirty="0" smtClean="0"/>
              <a:t>its aftermath and think </a:t>
            </a:r>
            <a:r>
              <a:rPr lang="en-US" sz="1200" b="0" dirty="0"/>
              <a:t>that</a:t>
            </a:r>
          </a:p>
          <a:p>
            <a:pPr marL="171450" indent="-171450" eaLnBrk="1" hangingPunct="1">
              <a:spcBef>
                <a:spcPct val="20000"/>
              </a:spcBef>
              <a:buFontTx/>
              <a:buChar char="-"/>
              <a:defRPr/>
            </a:pPr>
            <a:r>
              <a:rPr lang="en-US" sz="1200" b="1" dirty="0"/>
              <a:t>Terrorism </a:t>
            </a:r>
            <a:r>
              <a:rPr lang="en-US" sz="1200" b="1" dirty="0" smtClean="0"/>
              <a:t>has  increased </a:t>
            </a:r>
            <a:r>
              <a:rPr lang="en-US" sz="1200" b="1" dirty="0"/>
              <a:t>in the region</a:t>
            </a:r>
          </a:p>
          <a:p>
            <a:pPr marL="628650" lvl="1" indent="-171450" eaLnBrk="1" hangingPunct="1">
              <a:spcBef>
                <a:spcPct val="20000"/>
              </a:spcBef>
              <a:buFont typeface="Wingdings" panose="05000000000000000000" pitchFamily="2" charset="2"/>
              <a:buChar char="Ø"/>
              <a:defRPr/>
            </a:pPr>
            <a:r>
              <a:rPr lang="en-US" sz="1200" b="0" dirty="0"/>
              <a:t>Before all the energies were focused inside their own countries, it was thought, but not in the </a:t>
            </a:r>
            <a:r>
              <a:rPr lang="en-US" sz="1200" b="0" dirty="0" smtClean="0"/>
              <a:t>neighbor regions</a:t>
            </a:r>
            <a:r>
              <a:rPr lang="en-US" sz="1200" b="0" dirty="0"/>
              <a:t>. Now </a:t>
            </a:r>
            <a:r>
              <a:rPr lang="en-US" sz="1200" b="0" dirty="0" smtClean="0"/>
              <a:t>we have discovered with </a:t>
            </a:r>
            <a:r>
              <a:rPr lang="en-US" sz="1200" b="0" dirty="0"/>
              <a:t>the </a:t>
            </a:r>
            <a:r>
              <a:rPr lang="en-US" sz="1200" b="0" dirty="0" smtClean="0"/>
              <a:t>appearance of ISIL /ISIS and its political  violent aims is </a:t>
            </a:r>
            <a:r>
              <a:rPr lang="en-US" sz="1200" b="0" dirty="0"/>
              <a:t>clear that is spreading every </a:t>
            </a:r>
            <a:r>
              <a:rPr lang="en-US" sz="1200" b="0" dirty="0" smtClean="0"/>
              <a:t>where they can in the whole world.</a:t>
            </a:r>
            <a:endParaRPr lang="en-US" sz="1200" b="0" dirty="0"/>
          </a:p>
          <a:p>
            <a:pPr marL="171450" indent="-171450" eaLnBrk="1" hangingPunct="1">
              <a:spcBef>
                <a:spcPct val="20000"/>
              </a:spcBef>
              <a:buFontTx/>
              <a:buChar char="-"/>
              <a:defRPr/>
            </a:pPr>
            <a:r>
              <a:rPr lang="en-US" sz="1200" b="1" dirty="0" smtClean="0"/>
              <a:t>Emigration </a:t>
            </a:r>
            <a:r>
              <a:rPr lang="en-US" sz="1200" b="1" dirty="0"/>
              <a:t>can be uncontrollable</a:t>
            </a:r>
            <a:r>
              <a:rPr lang="en-US" sz="1200" dirty="0"/>
              <a:t>. ISIS project to send hundreds of thousands by force</a:t>
            </a:r>
          </a:p>
          <a:p>
            <a:pPr marL="628650" lvl="1" indent="-171450" eaLnBrk="1" hangingPunct="1">
              <a:spcBef>
                <a:spcPct val="20000"/>
              </a:spcBef>
              <a:buFont typeface="Wingdings" panose="05000000000000000000" pitchFamily="2" charset="2"/>
              <a:buChar char="Ø"/>
              <a:defRPr/>
            </a:pPr>
            <a:r>
              <a:rPr lang="en-US" sz="1200" b="0" dirty="0"/>
              <a:t>This would not happen if a country develops and is able to offer opportunities to its citizens</a:t>
            </a:r>
          </a:p>
          <a:p>
            <a:pPr marL="171450" indent="-171450" eaLnBrk="1" hangingPunct="1">
              <a:spcBef>
                <a:spcPct val="20000"/>
              </a:spcBef>
              <a:buFontTx/>
              <a:buChar char="-"/>
              <a:defRPr/>
            </a:pPr>
            <a:r>
              <a:rPr lang="en-US" sz="1200" b="1" dirty="0"/>
              <a:t>The renewed countries will make competition on goods and services tougher</a:t>
            </a:r>
          </a:p>
          <a:p>
            <a:pPr marL="628650" lvl="1" indent="-171450" eaLnBrk="1" hangingPunct="1">
              <a:spcBef>
                <a:spcPct val="20000"/>
              </a:spcBef>
              <a:buFont typeface="Wingdings" panose="05000000000000000000" pitchFamily="2" charset="2"/>
              <a:buChar char="Ø"/>
              <a:defRPr/>
            </a:pPr>
            <a:r>
              <a:rPr lang="en-US" sz="1200" b="0" dirty="0"/>
              <a:t>This will affect more countries like China and other exporting economies. And nevertheless we should welcome free competition and prosperity</a:t>
            </a:r>
          </a:p>
          <a:p>
            <a:pPr marL="171450" indent="-171450" eaLnBrk="1" hangingPunct="1">
              <a:spcBef>
                <a:spcPct val="20000"/>
              </a:spcBef>
              <a:buFontTx/>
              <a:buChar char="-"/>
              <a:defRPr/>
            </a:pPr>
            <a:r>
              <a:rPr lang="en-US" sz="1200" b="1" dirty="0"/>
              <a:t>The Palestinian conflict will worsen</a:t>
            </a:r>
          </a:p>
          <a:p>
            <a:pPr marL="628650" lvl="1" indent="-171450" eaLnBrk="1" hangingPunct="1">
              <a:spcBef>
                <a:spcPct val="20000"/>
              </a:spcBef>
              <a:buFont typeface="Wingdings" panose="05000000000000000000" pitchFamily="2" charset="2"/>
              <a:buChar char="Ø"/>
              <a:defRPr/>
            </a:pPr>
            <a:r>
              <a:rPr lang="en-US" sz="1200" b="0" dirty="0"/>
              <a:t>The arrival to power of more critical groups towards Israel might help the Palestinian cause or at least redistribute the forces in the region</a:t>
            </a:r>
          </a:p>
          <a:p>
            <a:pPr lvl="1" eaLnBrk="1" hangingPunct="1">
              <a:spcBef>
                <a:spcPct val="20000"/>
              </a:spcBef>
              <a:defRPr/>
            </a:pPr>
            <a:endParaRPr lang="en-US" sz="1200" b="0" dirty="0"/>
          </a:p>
          <a:p>
            <a:pPr marL="171450" indent="-171450" eaLnBrk="1" hangingPunct="1">
              <a:spcBef>
                <a:spcPct val="20000"/>
              </a:spcBef>
              <a:buFontTx/>
              <a:buChar char="-"/>
              <a:defRPr/>
            </a:pPr>
            <a:endParaRPr lang="en-US" sz="1200" b="0" dirty="0"/>
          </a:p>
          <a:p>
            <a:pPr eaLnBrk="1" hangingPunct="1">
              <a:spcBef>
                <a:spcPct val="20000"/>
              </a:spcBef>
              <a:defRPr/>
            </a:pPr>
            <a:endParaRPr lang="en-US" sz="1200" b="0" dirty="0"/>
          </a:p>
          <a:p>
            <a:pPr marL="171450" indent="-171450" eaLnBrk="1" hangingPunct="1">
              <a:spcBef>
                <a:spcPct val="20000"/>
              </a:spcBef>
              <a:buFontTx/>
              <a:buChar char="-"/>
              <a:defRPr/>
            </a:pPr>
            <a:endParaRPr lang="en-US" sz="1200" b="0" dirty="0"/>
          </a:p>
          <a:p>
            <a:pPr marL="171450" indent="-171450" eaLnBrk="1" hangingPunct="1">
              <a:spcBef>
                <a:spcPct val="20000"/>
              </a:spcBef>
              <a:buFontTx/>
              <a:buChar char="-"/>
              <a:defRPr/>
            </a:pPr>
            <a:endParaRPr lang="en-US" sz="1200" b="0" dirty="0"/>
          </a:p>
          <a:p>
            <a:pPr eaLnBrk="1" hangingPunct="1">
              <a:spcBef>
                <a:spcPct val="20000"/>
              </a:spcBef>
              <a:defRPr/>
            </a:pPr>
            <a:endParaRPr lang="en-US" sz="1200" b="0" dirty="0"/>
          </a:p>
          <a:p>
            <a:pPr eaLnBrk="1" hangingPunct="1">
              <a:spcBef>
                <a:spcPct val="20000"/>
              </a:spcBef>
              <a:defRPr/>
            </a:pPr>
            <a:endParaRPr lang="en-US" sz="1200" b="0" dirty="0"/>
          </a:p>
        </p:txBody>
      </p:sp>
      <p:pic>
        <p:nvPicPr>
          <p:cNvPr id="77828" name="Picture 2" descr="P:\2-Zona Equipo TAS\Ainhoa\Update clases\Merladet\democrac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787400"/>
            <a:ext cx="26908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40425" y="3273425"/>
            <a:ext cx="2916238" cy="2936188"/>
          </a:xfrm>
          <a:prstGeom prst="rect">
            <a:avLst/>
          </a:prstGeom>
          <a:noFill/>
        </p:spPr>
        <p:txBody>
          <a:bodyPr>
            <a:spAutoFit/>
          </a:bodyPr>
          <a:lstStyle/>
          <a:p>
            <a:pPr eaLnBrk="1" hangingPunct="1">
              <a:spcBef>
                <a:spcPct val="20000"/>
              </a:spcBef>
              <a:defRPr/>
            </a:pPr>
            <a:r>
              <a:rPr lang="en-US" sz="1200" dirty="0">
                <a:solidFill>
                  <a:srgbClr val="C00000"/>
                </a:solidFill>
              </a:rPr>
              <a:t>TO DO</a:t>
            </a:r>
            <a:r>
              <a:rPr lang="en-US" sz="1200" b="1" dirty="0"/>
              <a:t>: It is important that these countries play the main role in this process. The </a:t>
            </a:r>
            <a:r>
              <a:rPr lang="en-US" sz="1200" b="1" dirty="0" smtClean="0"/>
              <a:t>western powers and the EU </a:t>
            </a:r>
            <a:r>
              <a:rPr lang="en-US" sz="1200" b="0" dirty="0"/>
              <a:t>should </a:t>
            </a:r>
            <a:r>
              <a:rPr lang="en-US" sz="1200" dirty="0"/>
              <a:t>offer but not impose</a:t>
            </a:r>
            <a:r>
              <a:rPr lang="en-US" sz="1200" b="0" dirty="0"/>
              <a:t> their expertise and knowledge. Paternalism would not help. </a:t>
            </a:r>
          </a:p>
          <a:p>
            <a:pPr eaLnBrk="1" hangingPunct="1">
              <a:spcBef>
                <a:spcPct val="20000"/>
              </a:spcBef>
              <a:defRPr/>
            </a:pPr>
            <a:endParaRPr lang="en-US" sz="1200" b="0" dirty="0"/>
          </a:p>
          <a:p>
            <a:pPr eaLnBrk="1" hangingPunct="1">
              <a:spcBef>
                <a:spcPct val="20000"/>
              </a:spcBef>
              <a:defRPr/>
            </a:pPr>
            <a:r>
              <a:rPr lang="en-US" sz="1200" b="0" dirty="0"/>
              <a:t>The objective has to be the </a:t>
            </a:r>
            <a:r>
              <a:rPr lang="en-US" sz="1200" dirty="0"/>
              <a:t>consolidation </a:t>
            </a:r>
            <a:r>
              <a:rPr lang="en-US" sz="1200" b="0" dirty="0"/>
              <a:t>of </a:t>
            </a:r>
          </a:p>
          <a:p>
            <a:pPr eaLnBrk="1" hangingPunct="1">
              <a:spcBef>
                <a:spcPct val="20000"/>
              </a:spcBef>
              <a:defRPr/>
            </a:pPr>
            <a:r>
              <a:rPr lang="en-US" sz="1200" b="1" dirty="0"/>
              <a:t>-human rights and dignity </a:t>
            </a:r>
          </a:p>
          <a:p>
            <a:pPr eaLnBrk="1" hangingPunct="1">
              <a:spcBef>
                <a:spcPct val="20000"/>
              </a:spcBef>
              <a:defRPr/>
            </a:pPr>
            <a:r>
              <a:rPr lang="en-US" sz="1200" b="1" dirty="0"/>
              <a:t>-political pluralism</a:t>
            </a:r>
          </a:p>
          <a:p>
            <a:pPr eaLnBrk="1" hangingPunct="1">
              <a:spcBef>
                <a:spcPct val="20000"/>
              </a:spcBef>
              <a:defRPr/>
            </a:pPr>
            <a:r>
              <a:rPr lang="en-US" sz="1200" b="1" dirty="0"/>
              <a:t>-good governance</a:t>
            </a:r>
          </a:p>
          <a:p>
            <a:pPr eaLnBrk="1" hangingPunct="1">
              <a:spcBef>
                <a:spcPct val="20000"/>
              </a:spcBef>
              <a:defRPr/>
            </a:pPr>
            <a:r>
              <a:rPr lang="en-US" sz="1200" b="1" dirty="0"/>
              <a:t>- population participation in the political life, including all the minorities and ethnicities.</a:t>
            </a:r>
          </a:p>
          <a:p>
            <a:pPr eaLnBrk="1" hangingPunct="1">
              <a:spcBef>
                <a:spcPct val="20000"/>
              </a:spcBef>
              <a:defRPr/>
            </a:pPr>
            <a:endParaRPr lang="en-US" sz="1200" dirty="0"/>
          </a:p>
        </p:txBody>
      </p:sp>
    </p:spTree>
    <p:extLst>
      <p:ext uri="{BB962C8B-B14F-4D97-AF65-F5344CB8AC3E}">
        <p14:creationId xmlns:p14="http://schemas.microsoft.com/office/powerpoint/2010/main" val="2980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357313"/>
            <a:ext cx="49530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1 CuadroTexto"/>
          <p:cNvSpPr txBox="1">
            <a:spLocks noChangeArrowheads="1"/>
          </p:cNvSpPr>
          <p:nvPr/>
        </p:nvSpPr>
        <p:spPr bwMode="auto">
          <a:xfrm>
            <a:off x="5796136" y="544512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r>
              <a:rPr lang="es-ES" altLang="es-ES" sz="1800" dirty="0">
                <a:latin typeface="+mn-lt"/>
              </a:rPr>
              <a:t>Prof. José  Félix Merladet</a:t>
            </a:r>
          </a:p>
        </p:txBody>
      </p:sp>
    </p:spTree>
    <p:extLst>
      <p:ext uri="{BB962C8B-B14F-4D97-AF65-F5344CB8AC3E}">
        <p14:creationId xmlns:p14="http://schemas.microsoft.com/office/powerpoint/2010/main" val="164470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89" y="5013176"/>
            <a:ext cx="3511296" cy="101803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85" y="1052736"/>
            <a:ext cx="4942703" cy="3907766"/>
          </a:xfrm>
          <a:prstGeom prst="rect">
            <a:avLst/>
          </a:prstGeom>
        </p:spPr>
      </p:pic>
      <p:sp>
        <p:nvSpPr>
          <p:cNvPr id="4" name="Rectangle 7"/>
          <p:cNvSpPr txBox="1">
            <a:spLocks noChangeArrowheads="1"/>
          </p:cNvSpPr>
          <p:nvPr/>
        </p:nvSpPr>
        <p:spPr>
          <a:xfrm>
            <a:off x="3491880" y="332656"/>
            <a:ext cx="21602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
            </a:defPPr>
            <a:lvl1pPr algn="ctr" eaLnBrk="0" fontAlgn="base" hangingPunct="0">
              <a:spcBef>
                <a:spcPct val="0"/>
              </a:spcBef>
              <a:spcAft>
                <a:spcPct val="0"/>
              </a:spcAft>
              <a:defRPr sz="2000" b="1">
                <a:solidFill>
                  <a:schemeClr val="bg1">
                    <a:lumMod val="75000"/>
                  </a:schemeClr>
                </a:solidFill>
                <a:latin typeface="Arial Black" panose="020B0A04020102020204" pitchFamily="34" charset="0"/>
                <a:cs typeface="Arial" panose="020B0604020202020204" pitchFamily="34" charset="0"/>
              </a:defRPr>
            </a:lvl1pPr>
          </a:lstStyle>
          <a:p>
            <a:r>
              <a:rPr lang="en-US" altLang="en-US" dirty="0"/>
              <a:t>Introduction</a:t>
            </a:r>
          </a:p>
        </p:txBody>
      </p:sp>
      <p:sp>
        <p:nvSpPr>
          <p:cNvPr id="5" name="Rectangle 12"/>
          <p:cNvSpPr>
            <a:spLocks noChangeArrowheads="1"/>
          </p:cNvSpPr>
          <p:nvPr/>
        </p:nvSpPr>
        <p:spPr bwMode="auto">
          <a:xfrm>
            <a:off x="5784725" y="728700"/>
            <a:ext cx="3179763" cy="5940660"/>
          </a:xfrm>
          <a:prstGeom prst="rect">
            <a:avLst/>
          </a:prstGeom>
          <a:noFill/>
          <a:ln>
            <a:noFill/>
          </a:ln>
          <a:extLst/>
        </p:spPr>
        <p:txBody>
          <a:bodyPr anchor="ctr"/>
          <a:lstStyle/>
          <a:p>
            <a:pPr algn="just" eaLnBrk="1" hangingPunct="1">
              <a:spcBef>
                <a:spcPct val="20000"/>
              </a:spcBef>
              <a:defRPr/>
            </a:pPr>
            <a:r>
              <a:rPr lang="en-US" sz="1400" b="0" dirty="0">
                <a:cs typeface="Arial" panose="020B0604020202020204" pitchFamily="34" charset="0"/>
              </a:rPr>
              <a:t>The </a:t>
            </a:r>
            <a:r>
              <a:rPr lang="en-US" sz="1400" b="1" dirty="0">
                <a:cs typeface="Arial" panose="020B0604020202020204" pitchFamily="34" charset="0"/>
              </a:rPr>
              <a:t>Middle East</a:t>
            </a:r>
            <a:r>
              <a:rPr lang="en-US" sz="1400" dirty="0">
                <a:cs typeface="Arial" panose="020B0604020202020204" pitchFamily="34" charset="0"/>
              </a:rPr>
              <a:t> </a:t>
            </a:r>
            <a:r>
              <a:rPr lang="en-US" sz="1400" b="1" dirty="0">
                <a:cs typeface="Arial" panose="020B0604020202020204" pitchFamily="34" charset="0"/>
              </a:rPr>
              <a:t>and North </a:t>
            </a:r>
            <a:r>
              <a:rPr lang="en-US" sz="1400" b="1" dirty="0" smtClean="0">
                <a:cs typeface="Arial" panose="020B0604020202020204" pitchFamily="34" charset="0"/>
              </a:rPr>
              <a:t>Africa-MENA </a:t>
            </a:r>
            <a:r>
              <a:rPr lang="en-US" sz="1400" b="0" dirty="0">
                <a:cs typeface="Arial" panose="020B0604020202020204" pitchFamily="34" charset="0"/>
              </a:rPr>
              <a:t>is a region with rich history, traditions, and geographical, </a:t>
            </a:r>
            <a:r>
              <a:rPr lang="en-US" sz="1400" b="0" dirty="0" smtClean="0">
                <a:cs typeface="Arial" panose="020B0604020202020204" pitchFamily="34" charset="0"/>
              </a:rPr>
              <a:t>linguistic</a:t>
            </a:r>
            <a:r>
              <a:rPr lang="en-US" sz="1400" b="0" dirty="0">
                <a:cs typeface="Arial" panose="020B0604020202020204" pitchFamily="34" charset="0"/>
              </a:rPr>
              <a:t>, ethnic and cultural diversity</a:t>
            </a:r>
            <a:r>
              <a:rPr lang="en-US" sz="1400" b="0" dirty="0" smtClean="0">
                <a:cs typeface="Arial" panose="020B0604020202020204" pitchFamily="34" charset="0"/>
              </a:rPr>
              <a:t>.</a:t>
            </a:r>
          </a:p>
          <a:p>
            <a:pPr algn="just" eaLnBrk="1" hangingPunct="1">
              <a:spcBef>
                <a:spcPct val="20000"/>
              </a:spcBef>
              <a:defRPr/>
            </a:pPr>
            <a:r>
              <a:rPr lang="en-US" sz="1400" b="0" dirty="0">
                <a:cs typeface="Arial" panose="020B0604020202020204" pitchFamily="34" charset="0"/>
              </a:rPr>
              <a:t/>
            </a:r>
            <a:br>
              <a:rPr lang="en-US" sz="1400" b="0" dirty="0">
                <a:cs typeface="Arial" panose="020B0604020202020204" pitchFamily="34" charset="0"/>
              </a:rPr>
            </a:br>
            <a:r>
              <a:rPr lang="en-US" sz="1400" b="0" dirty="0">
                <a:cs typeface="Arial" panose="020B0604020202020204" pitchFamily="34" charset="0"/>
              </a:rPr>
              <a:t>The MENA region had a population of 112 million in 1950. The population is more than 330 million today, about 5-6 percent of the world’s population.</a:t>
            </a:r>
            <a:br>
              <a:rPr lang="en-US" sz="1400" b="0" dirty="0">
                <a:cs typeface="Arial" panose="020B0604020202020204" pitchFamily="34" charset="0"/>
              </a:rPr>
            </a:br>
            <a:r>
              <a:rPr lang="en-US" sz="1400" b="0" dirty="0">
                <a:cs typeface="Arial" panose="020B0604020202020204" pitchFamily="34" charset="0"/>
              </a:rPr>
              <a:t/>
            </a:r>
            <a:br>
              <a:rPr lang="en-US" sz="1400" b="0" dirty="0">
                <a:cs typeface="Arial" panose="020B0604020202020204" pitchFamily="34" charset="0"/>
              </a:rPr>
            </a:br>
            <a:r>
              <a:rPr lang="en-US" sz="1400" b="0" dirty="0">
                <a:cs typeface="Arial" panose="020B0604020202020204" pitchFamily="34" charset="0"/>
              </a:rPr>
              <a:t>Besides employment, </a:t>
            </a:r>
            <a:r>
              <a:rPr lang="en-US" sz="1400" b="1" dirty="0">
                <a:cs typeface="Arial" panose="020B0604020202020204" pitchFamily="34" charset="0"/>
              </a:rPr>
              <a:t>population growth </a:t>
            </a:r>
            <a:r>
              <a:rPr lang="en-US" sz="1400" b="0" dirty="0">
                <a:cs typeface="Arial" panose="020B0604020202020204" pitchFamily="34" charset="0"/>
              </a:rPr>
              <a:t>presents major problems for education, food security, water supplies and infrastructures such as urban services</a:t>
            </a:r>
            <a:r>
              <a:rPr lang="en-US" sz="1400" b="0" dirty="0" smtClean="0">
                <a:cs typeface="Arial" panose="020B0604020202020204" pitchFamily="34" charset="0"/>
              </a:rPr>
              <a:t>.</a:t>
            </a:r>
          </a:p>
          <a:p>
            <a:pPr algn="just" eaLnBrk="1" hangingPunct="1">
              <a:spcBef>
                <a:spcPct val="20000"/>
              </a:spcBef>
              <a:defRPr/>
            </a:pPr>
            <a:r>
              <a:rPr lang="en-US" sz="1400" b="0" dirty="0">
                <a:cs typeface="Arial" panose="020B0604020202020204" pitchFamily="34" charset="0"/>
              </a:rPr>
              <a:t/>
            </a:r>
            <a:br>
              <a:rPr lang="en-US" sz="1400" b="0" dirty="0">
                <a:cs typeface="Arial" panose="020B0604020202020204" pitchFamily="34" charset="0"/>
              </a:rPr>
            </a:br>
            <a:r>
              <a:rPr lang="en-US" sz="1400" b="0" dirty="0">
                <a:cs typeface="Arial" panose="020B0604020202020204" pitchFamily="34" charset="0"/>
              </a:rPr>
              <a:t>Geopolitically and geo-economically, the Middle East is a </a:t>
            </a:r>
            <a:r>
              <a:rPr lang="en-US" sz="1400" b="1" dirty="0">
                <a:cs typeface="Arial" panose="020B0604020202020204" pitchFamily="34" charset="0"/>
              </a:rPr>
              <a:t>region of immense world importance </a:t>
            </a:r>
            <a:r>
              <a:rPr lang="en-US" sz="1400" b="0" dirty="0">
                <a:cs typeface="Arial" panose="020B0604020202020204" pitchFamily="34" charset="0"/>
              </a:rPr>
              <a:t>as it produces about one-third of the world’s oil supplies and has 60 percent of the world known petroleum reserves</a:t>
            </a:r>
            <a:r>
              <a:rPr lang="en-US" sz="1400" b="0" dirty="0" smtClean="0">
                <a:cs typeface="Arial" panose="020B0604020202020204" pitchFamily="34" charset="0"/>
              </a:rPr>
              <a:t>.</a:t>
            </a:r>
          </a:p>
          <a:p>
            <a:pPr algn="just" eaLnBrk="1" hangingPunct="1">
              <a:spcBef>
                <a:spcPct val="20000"/>
              </a:spcBef>
              <a:defRPr/>
            </a:pPr>
            <a:endParaRPr lang="en-US" sz="1400" b="0" dirty="0">
              <a:cs typeface="Arial" panose="020B0604020202020204" pitchFamily="34" charset="0"/>
            </a:endParaRPr>
          </a:p>
          <a:p>
            <a:pPr algn="just" eaLnBrk="1" hangingPunct="1">
              <a:spcBef>
                <a:spcPct val="20000"/>
              </a:spcBef>
              <a:defRPr/>
            </a:pPr>
            <a:r>
              <a:rPr lang="en-US" sz="1400" b="0" dirty="0">
                <a:cs typeface="Arial" panose="020B0604020202020204" pitchFamily="34" charset="0"/>
              </a:rPr>
              <a:t>To explain the causes of the current crisis, we will concentrate on economic and social issues here, however instead than in religious, security or political </a:t>
            </a:r>
            <a:r>
              <a:rPr lang="en-US" sz="1400" b="0" dirty="0" smtClean="0">
                <a:cs typeface="Arial" panose="020B0604020202020204" pitchFamily="34" charset="0"/>
              </a:rPr>
              <a:t>ones.</a:t>
            </a:r>
            <a:endParaRPr lang="en-US" sz="1400" b="0" dirty="0">
              <a:cs typeface="Arial" panose="020B0604020202020204" pitchFamily="34" charset="0"/>
            </a:endParaRPr>
          </a:p>
        </p:txBody>
      </p:sp>
      <p:sp>
        <p:nvSpPr>
          <p:cNvPr id="6" name="Text Box 161"/>
          <p:cNvSpPr txBox="1">
            <a:spLocks noChangeArrowheads="1"/>
          </p:cNvSpPr>
          <p:nvPr/>
        </p:nvSpPr>
        <p:spPr bwMode="auto">
          <a:xfrm>
            <a:off x="395288" y="6302375"/>
            <a:ext cx="19446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50000"/>
              </a:spcBef>
            </a:pPr>
            <a:r>
              <a:rPr lang="en-GB" altLang="en-US" sz="800"/>
              <a:t>Source: World Bank</a:t>
            </a:r>
            <a:endParaRPr lang="en-US" altLang="en-US" sz="800"/>
          </a:p>
        </p:txBody>
      </p:sp>
    </p:spTree>
    <p:extLst>
      <p:ext uri="{BB962C8B-B14F-4D97-AF65-F5344CB8AC3E}">
        <p14:creationId xmlns:p14="http://schemas.microsoft.com/office/powerpoint/2010/main" val="241346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619672" y="404664"/>
            <a:ext cx="590465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000" b="1" dirty="0" smtClean="0">
                <a:solidFill>
                  <a:schemeClr val="bg1">
                    <a:lumMod val="75000"/>
                  </a:schemeClr>
                </a:solidFill>
                <a:latin typeface="Arial Black" panose="020B0A04020102020204" pitchFamily="34" charset="0"/>
                <a:ea typeface="+mn-ea"/>
                <a:cs typeface="Arial" panose="020B0604020202020204" pitchFamily="34" charset="0"/>
              </a:rPr>
              <a:t>General global </a:t>
            </a:r>
            <a:r>
              <a:rPr lang="es-ES" altLang="es-ES" sz="2000" b="1" dirty="0" err="1" smtClean="0">
                <a:solidFill>
                  <a:schemeClr val="bg1">
                    <a:lumMod val="75000"/>
                  </a:schemeClr>
                </a:solidFill>
                <a:latin typeface="Arial Black" panose="020B0A04020102020204" pitchFamily="34" charset="0"/>
                <a:ea typeface="+mn-ea"/>
                <a:cs typeface="Arial" panose="020B0604020202020204" pitchFamily="34" charset="0"/>
              </a:rPr>
              <a:t>economic</a:t>
            </a:r>
            <a:r>
              <a:rPr lang="es-ES" altLang="es-ES" sz="2000" b="1" dirty="0" smtClean="0">
                <a:solidFill>
                  <a:schemeClr val="bg1">
                    <a:lumMod val="75000"/>
                  </a:schemeClr>
                </a:solidFill>
                <a:latin typeface="Arial Black" panose="020B0A04020102020204" pitchFamily="34" charset="0"/>
                <a:ea typeface="+mn-ea"/>
                <a:cs typeface="Arial" panose="020B0604020202020204" pitchFamily="34" charset="0"/>
              </a:rPr>
              <a:t> </a:t>
            </a:r>
            <a:r>
              <a:rPr lang="es-ES" altLang="es-ES" sz="2000" b="1" dirty="0" err="1" smtClean="0">
                <a:solidFill>
                  <a:schemeClr val="bg1">
                    <a:lumMod val="75000"/>
                  </a:schemeClr>
                </a:solidFill>
                <a:latin typeface="Arial Black" panose="020B0A04020102020204" pitchFamily="34" charset="0"/>
                <a:ea typeface="+mn-ea"/>
                <a:cs typeface="Arial" panose="020B0604020202020204" pitchFamily="34" charset="0"/>
              </a:rPr>
              <a:t>outlook</a:t>
            </a:r>
            <a:r>
              <a:rPr lang="es-ES" altLang="es-ES" sz="2000" b="1" dirty="0" smtClean="0">
                <a:solidFill>
                  <a:schemeClr val="bg1">
                    <a:lumMod val="75000"/>
                  </a:schemeClr>
                </a:solidFill>
                <a:latin typeface="Arial Black" panose="020B0A04020102020204" pitchFamily="34" charset="0"/>
                <a:ea typeface="+mn-ea"/>
                <a:cs typeface="Arial" panose="020B0604020202020204" pitchFamily="34" charset="0"/>
              </a:rPr>
              <a:t> in 2015</a:t>
            </a:r>
            <a:endParaRPr lang="es-ES" altLang="es-ES" sz="2000" b="1" dirty="0">
              <a:solidFill>
                <a:schemeClr val="bg1">
                  <a:lumMod val="75000"/>
                </a:schemeClr>
              </a:solidFill>
              <a:latin typeface="Arial Black" panose="020B0A04020102020204" pitchFamily="34" charset="0"/>
              <a:ea typeface="+mn-ea"/>
              <a:cs typeface="Arial" panose="020B0604020202020204" pitchFamily="34" charset="0"/>
            </a:endParaRPr>
          </a:p>
        </p:txBody>
      </p:sp>
      <p:sp>
        <p:nvSpPr>
          <p:cNvPr id="10" name="2 Rectángulo"/>
          <p:cNvSpPr>
            <a:spLocks noChangeArrowheads="1"/>
          </p:cNvSpPr>
          <p:nvPr/>
        </p:nvSpPr>
        <p:spPr bwMode="auto">
          <a:xfrm>
            <a:off x="971550" y="1124744"/>
            <a:ext cx="72009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marL="285750" indent="-285750" algn="just">
              <a:buFont typeface="Arial" panose="020B0604020202020204" pitchFamily="34" charset="0"/>
              <a:buChar char="•"/>
            </a:pPr>
            <a:r>
              <a:rPr lang="en-US" altLang="es-ES" sz="2000" b="0" dirty="0" smtClean="0">
                <a:latin typeface="+mn-lt"/>
              </a:rPr>
              <a:t>In </a:t>
            </a:r>
            <a:r>
              <a:rPr lang="en-US" altLang="es-ES" sz="2000" b="0" dirty="0">
                <a:latin typeface="+mn-lt"/>
              </a:rPr>
              <a:t>the Middle East and North Africa, growth is expected to remain flat at 2.2 percent in 2015, according to the June 2015 issue of Global Economics Prospects. </a:t>
            </a:r>
          </a:p>
          <a:p>
            <a:pPr marL="285750" indent="-285750" algn="just">
              <a:buFont typeface="Arial" panose="020B0604020202020204" pitchFamily="34" charset="0"/>
              <a:buChar char="•"/>
            </a:pPr>
            <a:r>
              <a:rPr lang="en-US" altLang="es-ES" sz="2000" b="0" dirty="0" smtClean="0">
                <a:latin typeface="+mn-lt"/>
              </a:rPr>
              <a:t>The </a:t>
            </a:r>
            <a:r>
              <a:rPr lang="en-US" altLang="es-ES" sz="2000" b="0" dirty="0">
                <a:latin typeface="+mn-lt"/>
              </a:rPr>
              <a:t>plunge in oil prices is a particular challenge for oil-exporting countries, most of which also have severe security challenges (Iraq, Libya, and Yemen</a:t>
            </a:r>
            <a:r>
              <a:rPr lang="en-US" altLang="es-ES" sz="2000" b="0" dirty="0" smtClean="0">
                <a:latin typeface="+mn-lt"/>
              </a:rPr>
              <a:t>), </a:t>
            </a:r>
            <a:r>
              <a:rPr lang="en-US" altLang="es-ES" sz="2000" b="0" dirty="0">
                <a:latin typeface="+mn-lt"/>
              </a:rPr>
              <a:t>or limited economic cushioning (Iran, Iraq). (</a:t>
            </a:r>
            <a:r>
              <a:rPr lang="en-US" altLang="es-ES" sz="2000" b="0" dirty="0" smtClean="0">
                <a:latin typeface="+mn-lt"/>
              </a:rPr>
              <a:t>In </a:t>
            </a:r>
            <a:r>
              <a:rPr lang="en-US" altLang="es-ES" sz="2000" b="0" dirty="0">
                <a:latin typeface="+mn-lt"/>
              </a:rPr>
              <a:t>fact for many these are failed states</a:t>
            </a:r>
            <a:r>
              <a:rPr lang="en-US" altLang="es-ES" sz="2000" b="0" dirty="0" smtClean="0">
                <a:latin typeface="+mn-lt"/>
              </a:rPr>
              <a:t>).</a:t>
            </a:r>
            <a:endParaRPr lang="en-US" altLang="es-ES" sz="2000" b="0" dirty="0">
              <a:latin typeface="+mn-lt"/>
            </a:endParaRPr>
          </a:p>
          <a:p>
            <a:pPr marL="285750" indent="-285750" algn="just">
              <a:buFont typeface="Arial" panose="020B0604020202020204" pitchFamily="34" charset="0"/>
              <a:buChar char="•"/>
            </a:pPr>
            <a:r>
              <a:rPr lang="en-US" altLang="es-ES" sz="2000" b="0" dirty="0" smtClean="0">
                <a:latin typeface="+mn-lt"/>
              </a:rPr>
              <a:t>For </a:t>
            </a:r>
            <a:r>
              <a:rPr lang="en-US" altLang="es-ES" sz="2000" b="0" dirty="0">
                <a:latin typeface="+mn-lt"/>
              </a:rPr>
              <a:t>oil-importing countries, the potential positive effects of lower oil prices are partially offset by spillover effects from more fragile countries in the region, including through lower remittances and security risks. Long-standing structural constraints present a chronic obstacle to faster growth in the region. </a:t>
            </a:r>
          </a:p>
          <a:p>
            <a:pPr marL="285750" indent="-285750" algn="just">
              <a:buFont typeface="Arial" panose="020B0604020202020204" pitchFamily="34" charset="0"/>
              <a:buChar char="•"/>
            </a:pPr>
            <a:r>
              <a:rPr lang="en-US" altLang="es-ES" sz="2000" b="0" dirty="0" smtClean="0">
                <a:latin typeface="+mn-lt"/>
              </a:rPr>
              <a:t>There </a:t>
            </a:r>
            <a:r>
              <a:rPr lang="en-US" altLang="es-ES" sz="2000" b="0" dirty="0">
                <a:latin typeface="+mn-lt"/>
              </a:rPr>
              <a:t>is an expected regional growth rebound to 3.7 percent in 2016-17, predicated on improving external demand, strengthening confidence that boosts investments in some oil-importing countries (Egypt, Jordan).</a:t>
            </a:r>
            <a:endParaRPr lang="es-ES" altLang="es-ES" sz="2000" b="0" dirty="0">
              <a:latin typeface="+mn-lt"/>
            </a:endParaRPr>
          </a:p>
        </p:txBody>
      </p:sp>
    </p:spTree>
    <p:extLst>
      <p:ext uri="{BB962C8B-B14F-4D97-AF65-F5344CB8AC3E}">
        <p14:creationId xmlns:p14="http://schemas.microsoft.com/office/powerpoint/2010/main" val="231180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654128"/>
            <a:ext cx="4096512" cy="2871216"/>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84784"/>
            <a:ext cx="3700272" cy="2371344"/>
          </a:xfrm>
          <a:prstGeom prst="rect">
            <a:avLst/>
          </a:prstGeom>
        </p:spPr>
      </p:pic>
      <p:sp>
        <p:nvSpPr>
          <p:cNvPr id="4" name="Rectangle 10"/>
          <p:cNvSpPr>
            <a:spLocks noChangeArrowheads="1"/>
          </p:cNvSpPr>
          <p:nvPr/>
        </p:nvSpPr>
        <p:spPr bwMode="auto">
          <a:xfrm>
            <a:off x="467544" y="3856128"/>
            <a:ext cx="3703637" cy="2741224"/>
          </a:xfrm>
          <a:prstGeom prst="rect">
            <a:avLst/>
          </a:prstGeom>
          <a:noFill/>
          <a:ln>
            <a:noFill/>
          </a:ln>
          <a:extLst/>
        </p:spPr>
        <p:txBody>
          <a:bodyPr anchor="ctr"/>
          <a:lstStyle/>
          <a:p>
            <a:pPr algn="just" eaLnBrk="1" hangingPunct="1">
              <a:spcBef>
                <a:spcPct val="20000"/>
              </a:spcBef>
              <a:defRPr/>
            </a:pPr>
            <a:r>
              <a:rPr lang="en-US" sz="1600" b="0" dirty="0">
                <a:latin typeface="+mn-lt"/>
                <a:cs typeface="Arial" panose="020B0604020202020204" pitchFamily="34" charset="0"/>
              </a:rPr>
              <a:t>However, in early 2011, a series of </a:t>
            </a:r>
            <a:r>
              <a:rPr lang="en-US" sz="1600" dirty="0">
                <a:latin typeface="+mn-lt"/>
                <a:cs typeface="Arial" panose="020B0604020202020204" pitchFamily="34" charset="0"/>
              </a:rPr>
              <a:t>pro-democracy movements </a:t>
            </a:r>
            <a:r>
              <a:rPr lang="en-US" sz="1600" b="0" dirty="0">
                <a:latin typeface="+mn-lt"/>
                <a:cs typeface="Arial" panose="020B0604020202020204" pitchFamily="34" charset="0"/>
              </a:rPr>
              <a:t>began that resulted in swift regime change in Tunisia, Egypt and Libya, and spread to Bahrain, Syria and Yemen. This has </a:t>
            </a:r>
            <a:r>
              <a:rPr lang="en-US" sz="1600" dirty="0">
                <a:latin typeface="+mn-lt"/>
                <a:cs typeface="Arial" panose="020B0604020202020204" pitchFamily="34" charset="0"/>
              </a:rPr>
              <a:t>impacted</a:t>
            </a:r>
            <a:r>
              <a:rPr lang="en-US" sz="1600" b="0" dirty="0">
                <a:latin typeface="+mn-lt"/>
                <a:cs typeface="Arial" panose="020B0604020202020204" pitchFamily="34" charset="0"/>
              </a:rPr>
              <a:t> </a:t>
            </a:r>
            <a:r>
              <a:rPr lang="en-US" sz="1600" dirty="0">
                <a:latin typeface="+mn-lt"/>
                <a:cs typeface="Arial" panose="020B0604020202020204" pitchFamily="34" charset="0"/>
              </a:rPr>
              <a:t>short-term growth, fiscal and trade prospects</a:t>
            </a:r>
            <a:r>
              <a:rPr lang="en-US" sz="1600" b="0" dirty="0">
                <a:latin typeface="+mn-lt"/>
                <a:cs typeface="Arial" panose="020B0604020202020204" pitchFamily="34" charset="0"/>
              </a:rPr>
              <a:t>, inflation, and the status and speed of economic reforms in the region. </a:t>
            </a:r>
          </a:p>
          <a:p>
            <a:pPr algn="just" eaLnBrk="1" hangingPunct="1">
              <a:spcBef>
                <a:spcPct val="20000"/>
              </a:spcBef>
              <a:defRPr/>
            </a:pPr>
            <a:r>
              <a:rPr lang="en-US" sz="1600" b="0" dirty="0">
                <a:latin typeface="+mn-lt"/>
                <a:cs typeface="Arial" panose="020B0604020202020204" pitchFamily="34" charset="0"/>
              </a:rPr>
              <a:t>Some authors say that every 5 years there is a major crisis in the region: Intifadas, Iraq wars, Arab Springs and now ISIS…</a:t>
            </a:r>
          </a:p>
        </p:txBody>
      </p:sp>
      <p:sp>
        <p:nvSpPr>
          <p:cNvPr id="5" name="Rectangle 10"/>
          <p:cNvSpPr>
            <a:spLocks noChangeArrowheads="1"/>
          </p:cNvSpPr>
          <p:nvPr/>
        </p:nvSpPr>
        <p:spPr bwMode="auto">
          <a:xfrm>
            <a:off x="4343400" y="1268413"/>
            <a:ext cx="4260850" cy="1049337"/>
          </a:xfrm>
          <a:prstGeom prst="rect">
            <a:avLst/>
          </a:prstGeom>
          <a:noFill/>
          <a:ln w="9525">
            <a:noFill/>
            <a:miter lim="800000"/>
            <a:headEnd/>
            <a:tailEnd/>
          </a:ln>
          <a:effectLst/>
        </p:spPr>
        <p:txBody>
          <a:bodyPr anchor="ctr"/>
          <a:lstStyle/>
          <a:p>
            <a:pPr algn="just" eaLnBrk="1" hangingPunct="1">
              <a:spcBef>
                <a:spcPct val="20000"/>
              </a:spcBef>
              <a:defRPr/>
            </a:pPr>
            <a:r>
              <a:rPr lang="en-US" sz="1600" b="0" dirty="0">
                <a:latin typeface="+mn-lt"/>
              </a:rPr>
              <a:t>By the end of 2010, countries in the Middle East and North Africa (MENA) had </a:t>
            </a:r>
            <a:r>
              <a:rPr lang="en-US" sz="1600" dirty="0">
                <a:latin typeface="+mn-lt"/>
              </a:rPr>
              <a:t>largely recovered </a:t>
            </a:r>
            <a:r>
              <a:rPr lang="en-US" sz="1600" b="0" dirty="0">
                <a:latin typeface="+mn-lt"/>
              </a:rPr>
              <a:t>from the global financial crisis, and growth was expected to reach its pre-crisis levels in 2011. </a:t>
            </a:r>
            <a:endParaRPr lang="en-US" sz="1600" dirty="0">
              <a:effectLst>
                <a:outerShdw blurRad="38100" dist="38100" dir="2700000" algn="tl">
                  <a:srgbClr val="000000"/>
                </a:outerShdw>
              </a:effectLst>
              <a:latin typeface="+mn-lt"/>
            </a:endParaRPr>
          </a:p>
        </p:txBody>
      </p:sp>
      <p:sp>
        <p:nvSpPr>
          <p:cNvPr id="6" name="TextBox 1"/>
          <p:cNvSpPr txBox="1">
            <a:spLocks noChangeArrowheads="1"/>
          </p:cNvSpPr>
          <p:nvPr/>
        </p:nvSpPr>
        <p:spPr bwMode="auto">
          <a:xfrm>
            <a:off x="663729" y="1124744"/>
            <a:ext cx="3163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dirty="0">
                <a:solidFill>
                  <a:srgbClr val="C00000"/>
                </a:solidFill>
              </a:rPr>
              <a:t>Annual Growth Outlook in 2011 (percent)</a:t>
            </a:r>
          </a:p>
        </p:txBody>
      </p:sp>
      <p:sp>
        <p:nvSpPr>
          <p:cNvPr id="7" name="TextBox 11"/>
          <p:cNvSpPr txBox="1">
            <a:spLocks noChangeArrowheads="1"/>
          </p:cNvSpPr>
          <p:nvPr/>
        </p:nvSpPr>
        <p:spPr bwMode="auto">
          <a:xfrm>
            <a:off x="5398353" y="3224783"/>
            <a:ext cx="3163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cs typeface="Arial" charset="0"/>
              </a:defRPr>
            </a:lvl1pPr>
            <a:lvl2pPr marL="742950" indent="-285750">
              <a:defRPr sz="1200" b="1">
                <a:solidFill>
                  <a:schemeClr val="tx1"/>
                </a:solidFill>
                <a:latin typeface="Arial" charset="0"/>
                <a:cs typeface="Arial" charset="0"/>
              </a:defRPr>
            </a:lvl2pPr>
            <a:lvl3pPr marL="1143000" indent="-228600">
              <a:defRPr sz="1200" b="1">
                <a:solidFill>
                  <a:schemeClr val="tx1"/>
                </a:solidFill>
                <a:latin typeface="Arial" charset="0"/>
                <a:cs typeface="Arial" charset="0"/>
              </a:defRPr>
            </a:lvl3pPr>
            <a:lvl4pPr marL="1600200" indent="-228600">
              <a:defRPr sz="1200" b="1">
                <a:solidFill>
                  <a:schemeClr val="tx1"/>
                </a:solidFill>
                <a:latin typeface="Arial" charset="0"/>
                <a:cs typeface="Arial" charset="0"/>
              </a:defRPr>
            </a:lvl4pPr>
            <a:lvl5pPr marL="2057400" indent="-22860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spcBef>
                <a:spcPct val="20000"/>
              </a:spcBef>
            </a:pPr>
            <a:r>
              <a:rPr lang="en-US" altLang="en-US" dirty="0">
                <a:solidFill>
                  <a:srgbClr val="C00000"/>
                </a:solidFill>
              </a:rPr>
              <a:t>Growth in MENA Marked Down (percent)</a:t>
            </a:r>
          </a:p>
        </p:txBody>
      </p:sp>
      <p:sp>
        <p:nvSpPr>
          <p:cNvPr id="8" name="Rectangle 7"/>
          <p:cNvSpPr txBox="1">
            <a:spLocks noChangeArrowheads="1"/>
          </p:cNvSpPr>
          <p:nvPr/>
        </p:nvSpPr>
        <p:spPr bwMode="auto">
          <a:xfrm>
            <a:off x="1295637" y="339725"/>
            <a:ext cx="6552727" cy="39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panose="020B0604020202020204" pitchFamily="34" charset="0"/>
                <a:cs typeface="Arial" panose="020B0604020202020204" pitchFamily="34" charset="0"/>
              </a:defRPr>
            </a:lvl1pPr>
            <a:lvl2pPr marL="742950" indent="-285750" eaLnBrk="0" hangingPunct="0">
              <a:defRPr sz="1200" b="1">
                <a:solidFill>
                  <a:schemeClr val="tx1"/>
                </a:solidFill>
                <a:latin typeface="Arial" panose="020B0604020202020204" pitchFamily="34" charset="0"/>
                <a:cs typeface="Arial" panose="020B0604020202020204" pitchFamily="34" charset="0"/>
              </a:defRPr>
            </a:lvl2pPr>
            <a:lvl3pPr marL="1143000" indent="-228600" eaLnBrk="0" hangingPunct="0">
              <a:defRPr sz="1200" b="1">
                <a:solidFill>
                  <a:schemeClr val="tx1"/>
                </a:solidFill>
                <a:latin typeface="Arial" panose="020B0604020202020204" pitchFamily="34" charset="0"/>
                <a:cs typeface="Arial" panose="020B0604020202020204" pitchFamily="34" charset="0"/>
              </a:defRPr>
            </a:lvl3pPr>
            <a:lvl4pPr marL="1600200" indent="-228600" eaLnBrk="0" hangingPunct="0">
              <a:defRPr sz="1200" b="1">
                <a:solidFill>
                  <a:schemeClr val="tx1"/>
                </a:solidFill>
                <a:latin typeface="Arial" panose="020B0604020202020204" pitchFamily="34" charset="0"/>
                <a:cs typeface="Arial" panose="020B0604020202020204" pitchFamily="34" charset="0"/>
              </a:defRPr>
            </a:lvl4pPr>
            <a:lvl5pPr marL="2057400" indent="-228600" eaLnBrk="0" hangingPunct="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r>
              <a:rPr lang="en-US" altLang="en-US" sz="2000" dirty="0" smtClean="0">
                <a:solidFill>
                  <a:schemeClr val="bg1">
                    <a:lumMod val="75000"/>
                  </a:schemeClr>
                </a:solidFill>
                <a:latin typeface="Arial Black" panose="020B0A04020102020204" pitchFamily="34" charset="0"/>
              </a:rPr>
              <a:t>The Global Economy: Figures and projections </a:t>
            </a:r>
          </a:p>
        </p:txBody>
      </p:sp>
    </p:spTree>
    <p:extLst>
      <p:ext uri="{BB962C8B-B14F-4D97-AF65-F5344CB8AC3E}">
        <p14:creationId xmlns:p14="http://schemas.microsoft.com/office/powerpoint/2010/main" val="9841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485725"/>
            <a:ext cx="9144001" cy="63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CuadroTexto"/>
          <p:cNvSpPr txBox="1">
            <a:spLocks noChangeArrowheads="1"/>
          </p:cNvSpPr>
          <p:nvPr/>
        </p:nvSpPr>
        <p:spPr bwMode="auto">
          <a:xfrm>
            <a:off x="593813" y="44624"/>
            <a:ext cx="795637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2000">
                <a:solidFill>
                  <a:schemeClr val="bg1">
                    <a:lumMod val="75000"/>
                  </a:schemeClr>
                </a:solidFill>
                <a:latin typeface="Arial Black" panose="020B0A04020102020204" pitchFamily="34" charset="0"/>
                <a:cs typeface="Arial" panose="020B0604020202020204"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altLang="es-ES" dirty="0"/>
              <a:t>Middle East and North Africa general forecast </a:t>
            </a:r>
            <a:r>
              <a:rPr lang="en-US" altLang="es-ES" dirty="0" smtClean="0"/>
              <a:t>summary</a:t>
            </a:r>
          </a:p>
          <a:p>
            <a:r>
              <a:rPr lang="en-US" altLang="es-ES" dirty="0" smtClean="0"/>
              <a:t>in </a:t>
            </a:r>
            <a:r>
              <a:rPr lang="en-US" altLang="es-ES" dirty="0"/>
              <a:t>2015</a:t>
            </a:r>
            <a:endParaRPr lang="es-ES" altLang="es-ES" dirty="0"/>
          </a:p>
        </p:txBody>
      </p:sp>
    </p:spTree>
    <p:extLst>
      <p:ext uri="{BB962C8B-B14F-4D97-AF65-F5344CB8AC3E}">
        <p14:creationId xmlns:p14="http://schemas.microsoft.com/office/powerpoint/2010/main" val="211444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Título"/>
          <p:cNvSpPr txBox="1">
            <a:spLocks/>
          </p:cNvSpPr>
          <p:nvPr/>
        </p:nvSpPr>
        <p:spPr>
          <a:xfrm>
            <a:off x="2987824" y="274639"/>
            <a:ext cx="3240360" cy="3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s-ES" sz="2000" b="1" dirty="0" smtClean="0">
                <a:solidFill>
                  <a:schemeClr val="bg1">
                    <a:lumMod val="75000"/>
                  </a:schemeClr>
                </a:solidFill>
                <a:latin typeface="Arial Black" panose="020B0A04020102020204" pitchFamily="34" charset="0"/>
                <a:ea typeface="+mn-ea"/>
                <a:cs typeface="Arial" panose="020B0604020202020204" pitchFamily="34" charset="0"/>
              </a:rPr>
              <a:t>Recent Developments</a:t>
            </a:r>
            <a:endParaRPr lang="es-ES" altLang="es-ES" sz="2000" b="1" dirty="0">
              <a:solidFill>
                <a:schemeClr val="bg1">
                  <a:lumMod val="75000"/>
                </a:schemeClr>
              </a:solidFill>
              <a:latin typeface="Arial Black" panose="020B0A04020102020204" pitchFamily="34" charset="0"/>
              <a:ea typeface="+mn-ea"/>
              <a:cs typeface="Arial" panose="020B0604020202020204" pitchFamily="34" charset="0"/>
            </a:endParaRPr>
          </a:p>
        </p:txBody>
      </p:sp>
      <p:sp>
        <p:nvSpPr>
          <p:cNvPr id="3" name="2 CuadroTexto"/>
          <p:cNvSpPr txBox="1"/>
          <p:nvPr/>
        </p:nvSpPr>
        <p:spPr>
          <a:xfrm>
            <a:off x="395536" y="841930"/>
            <a:ext cx="8424936" cy="5755422"/>
          </a:xfrm>
          <a:prstGeom prst="rect">
            <a:avLst/>
          </a:prstGeom>
          <a:noFill/>
        </p:spPr>
        <p:txBody>
          <a:bodyPr wrap="square" rtlCol="0">
            <a:spAutoFit/>
          </a:bodyPr>
          <a:lstStyle/>
          <a:p>
            <a:pPr algn="just"/>
            <a:r>
              <a:rPr lang="en-US" sz="1600" b="0" dirty="0">
                <a:cs typeface="Arial" panose="020B0604020202020204" pitchFamily="34" charset="0"/>
              </a:rPr>
              <a:t>Regional growth rebounded to 2.2 percent in 2014 (from 0.5 percent in 2013), due to some easing insecurity risks (the Arab Republic of Egypt and Lebanon), strong, credit-fueled domestic demand growth (Algeria), public investment and sanctions relief under two interim nuclear agreements (the Islamic Republic of Iran), and a rebound in oil production in some oil-exporting countries (Libya, Iraq, and the Islamic Republic of Iran). In the first half of 2015, security challenges intensified in oil-producing developing countries. Rebel forces toppled the government in the Republic of Yemen, prompting aerial intervention by Saudi Arabia. Various rebel groups, most notoriously the militant group the Islamic State of Iraq and the Levant (ISIL), advanced into new territory in the Syrian Arab Republic. Conflicting factions in Libya have targeted oil installations to seize or destroy revenue streams. Associates of ISIL joined fighting in Yemen and Libya. ISIL fighters are reportedly massing at the Syrian border with Lebanon and clashing with Lebanese security personnel. In Tunisia, terrorist attack shaves targeted tourists. Growth in the region’s oil-exporting developing countries averaged 1.9 percent in 2014, a recovery from the 0.8 percent contraction in 2013. Oil production stabilized at around 8.2 million barrels per day (</a:t>
            </a:r>
            <a:r>
              <a:rPr lang="en-US" sz="1600" b="0" dirty="0" err="1">
                <a:cs typeface="Arial" panose="020B0604020202020204" pitchFamily="34" charset="0"/>
              </a:rPr>
              <a:t>mbd</a:t>
            </a:r>
            <a:r>
              <a:rPr lang="en-US" sz="1600" b="0" dirty="0">
                <a:cs typeface="Arial" panose="020B0604020202020204" pitchFamily="34" charset="0"/>
              </a:rPr>
              <a:t>), towards the end of 2014 —25 percent below the pre-Arab Spring average— but has since fallen again. Libya was hit hard in the latest quarter as its oil infrastructure came under attack; production fell from 0.7 </a:t>
            </a:r>
            <a:r>
              <a:rPr lang="en-US" sz="1600" b="0" dirty="0" err="1">
                <a:cs typeface="Arial" panose="020B0604020202020204" pitchFamily="34" charset="0"/>
              </a:rPr>
              <a:t>mbd</a:t>
            </a:r>
            <a:r>
              <a:rPr lang="en-US" sz="1600" b="0" dirty="0">
                <a:cs typeface="Arial" panose="020B0604020202020204" pitchFamily="34" charset="0"/>
              </a:rPr>
              <a:t> in 2014 Q4 to 0.3 </a:t>
            </a:r>
            <a:r>
              <a:rPr lang="en-US" sz="1600" b="0" dirty="0" err="1">
                <a:cs typeface="Arial" panose="020B0604020202020204" pitchFamily="34" charset="0"/>
              </a:rPr>
              <a:t>mbd</a:t>
            </a:r>
            <a:r>
              <a:rPr lang="en-US" sz="1600" b="0" dirty="0">
                <a:cs typeface="Arial" panose="020B0604020202020204" pitchFamily="34" charset="0"/>
              </a:rPr>
              <a:t> in 2015 Q1. The Islamic Republic of Iran remains under sanctions, with a cap on oil exports of 1.1 </a:t>
            </a:r>
            <a:r>
              <a:rPr lang="en-US" sz="1600" b="0" dirty="0" err="1">
                <a:cs typeface="Arial" panose="020B0604020202020204" pitchFamily="34" charset="0"/>
              </a:rPr>
              <a:t>mbd</a:t>
            </a:r>
            <a:r>
              <a:rPr lang="en-US" sz="1600" b="0" dirty="0">
                <a:cs typeface="Arial" panose="020B0604020202020204" pitchFamily="34" charset="0"/>
              </a:rPr>
              <a:t>. This limit may be eased if the international negotiations on Iran’s nuclear program are successful. The Islamic Republic of Iran would then contribute an additional 0.7–1.0 </a:t>
            </a:r>
            <a:r>
              <a:rPr lang="en-US" sz="1600" b="0" dirty="0" err="1">
                <a:cs typeface="Arial" panose="020B0604020202020204" pitchFamily="34" charset="0"/>
              </a:rPr>
              <a:t>mbd</a:t>
            </a:r>
            <a:r>
              <a:rPr lang="en-US" sz="1600" b="0" dirty="0">
                <a:cs typeface="Arial" panose="020B0604020202020204" pitchFamily="34" charset="0"/>
              </a:rPr>
              <a:t> to an already over supplied market, keeping prices low, potentially, for a considerable period. Iraq, Libya, and the Republic of Yemen rely heavily on the oil sector for government revenues. As a result of security challenges and falling oil prices, they suffered large revenue declines and widening fiscal deficits. This led to sharp cuts spending and difficulties maintaining basic state functions.</a:t>
            </a:r>
            <a:endParaRPr lang="es-ES" sz="1600" b="0" dirty="0">
              <a:cs typeface="Arial" panose="020B0604020202020204" pitchFamily="34" charset="0"/>
            </a:endParaRPr>
          </a:p>
        </p:txBody>
      </p:sp>
    </p:spTree>
    <p:extLst>
      <p:ext uri="{BB962C8B-B14F-4D97-AF65-F5344CB8AC3E}">
        <p14:creationId xmlns:p14="http://schemas.microsoft.com/office/powerpoint/2010/main" val="337752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7238"/>
            <a:ext cx="91440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 CuadroTexto"/>
          <p:cNvSpPr txBox="1">
            <a:spLocks noChangeArrowheads="1"/>
          </p:cNvSpPr>
          <p:nvPr/>
        </p:nvSpPr>
        <p:spPr bwMode="auto">
          <a:xfrm>
            <a:off x="251619" y="220638"/>
            <a:ext cx="864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s-ES"/>
            </a:defPPr>
            <a:lvl1pPr algn="ctr">
              <a:spcBef>
                <a:spcPct val="0"/>
              </a:spcBef>
              <a:buNone/>
              <a:defRPr sz="2000" b="1">
                <a:solidFill>
                  <a:schemeClr val="bg1">
                    <a:lumMod val="75000"/>
                  </a:schemeClr>
                </a:solidFill>
                <a:latin typeface="Arial Black" panose="020B0A04020102020204" pitchFamily="34" charset="0"/>
                <a:cs typeface="Arial" panose="020B0604020202020204" pitchFamily="34" charset="0"/>
              </a:defRPr>
            </a:lvl1pPr>
          </a:lstStyle>
          <a:p>
            <a:r>
              <a:rPr lang="en-US" altLang="es-ES" dirty="0"/>
              <a:t>Middle East and North Africa’s </a:t>
            </a:r>
            <a:r>
              <a:rPr lang="en-US" altLang="es-ES" dirty="0" smtClean="0"/>
              <a:t>countries </a:t>
            </a:r>
            <a:r>
              <a:rPr lang="en-US" altLang="es-ES" dirty="0"/>
              <a:t>economy </a:t>
            </a:r>
            <a:r>
              <a:rPr lang="en-US" altLang="es-ES" dirty="0" smtClean="0"/>
              <a:t>forecasts in 2015</a:t>
            </a:r>
            <a:endParaRPr lang="es-ES" altLang="es-ES" dirty="0"/>
          </a:p>
        </p:txBody>
      </p:sp>
    </p:spTree>
    <p:extLst>
      <p:ext uri="{BB962C8B-B14F-4D97-AF65-F5344CB8AC3E}">
        <p14:creationId xmlns:p14="http://schemas.microsoft.com/office/powerpoint/2010/main" val="26100759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6374</TotalTime>
  <Words>3258</Words>
  <Application>Microsoft Office PowerPoint</Application>
  <PresentationFormat>Presentación en pantalla (4:3)</PresentationFormat>
  <Paragraphs>190</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usuario</cp:lastModifiedBy>
  <cp:revision>32</cp:revision>
  <dcterms:created xsi:type="dcterms:W3CDTF">2015-07-16T05:56:11Z</dcterms:created>
  <dcterms:modified xsi:type="dcterms:W3CDTF">2015-07-31T00:03:53Z</dcterms:modified>
</cp:coreProperties>
</file>