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9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>
        <p:scale>
          <a:sx n="60" d="100"/>
          <a:sy n="60" d="100"/>
        </p:scale>
        <p:origin x="-1632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07F3-198A-4512-81BC-ABC716BAECB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485-D818-42C2-BE10-D0E3A199811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07F3-198A-4512-81BC-ABC716BAECB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485-D818-42C2-BE10-D0E3A199811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07F3-198A-4512-81BC-ABC716BAECB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485-D818-42C2-BE10-D0E3A199811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07F3-198A-4512-81BC-ABC716BAECB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485-D818-42C2-BE10-D0E3A199811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07F3-198A-4512-81BC-ABC716BAECB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485-D818-42C2-BE10-D0E3A199811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07F3-198A-4512-81BC-ABC716BAECB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485-D818-42C2-BE10-D0E3A199811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07F3-198A-4512-81BC-ABC716BAECB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485-D818-42C2-BE10-D0E3A199811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07F3-198A-4512-81BC-ABC716BAECB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485-D818-42C2-BE10-D0E3A199811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07F3-198A-4512-81BC-ABC716BAECB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485-D818-42C2-BE10-D0E3A199811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07F3-198A-4512-81BC-ABC716BAECB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485-D818-42C2-BE10-D0E3A199811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07F3-198A-4512-81BC-ABC716BAECB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69485-D818-42C2-BE10-D0E3A199811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07F3-198A-4512-81BC-ABC716BAECBE}" type="datetimeFigureOut">
              <a:rPr lang="en-US" smtClean="0"/>
              <a:pPr/>
              <a:t>4/25/2014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69485-D818-42C2-BE10-D0E3A199811D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mailto:francesco.nicoli@unitn.i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Polarization, Politicization, Participation</a:t>
            </a:r>
            <a:br>
              <a:rPr lang="en-US" b="1" dirty="0" smtClean="0"/>
            </a:br>
            <a:r>
              <a:rPr lang="en-US" sz="2900" b="1" dirty="0" smtClean="0"/>
              <a:t>Projecting the EU beyond the market?</a:t>
            </a:r>
            <a:endParaRPr lang="en-US" sz="29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Francesco </a:t>
            </a:r>
            <a:r>
              <a:rPr lang="en-US" dirty="0" err="1" smtClean="0">
                <a:solidFill>
                  <a:srgbClr val="C00000"/>
                </a:solidFill>
              </a:rPr>
              <a:t>Nicoli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PhD Researcher 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Università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di</a:t>
            </a:r>
            <a:r>
              <a:rPr lang="en-US" dirty="0" smtClean="0">
                <a:solidFill>
                  <a:srgbClr val="C00000"/>
                </a:solidFill>
              </a:rPr>
              <a:t> Trento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Participation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b="1" dirty="0" smtClean="0"/>
              <a:t>What is the correlation between </a:t>
            </a:r>
            <a:r>
              <a:rPr lang="en-US" sz="2600" b="1" dirty="0" err="1" smtClean="0"/>
              <a:t>Eurosceptic</a:t>
            </a:r>
            <a:r>
              <a:rPr lang="en-US" sz="2600" b="1" dirty="0" smtClean="0"/>
              <a:t> Populism and turnout?</a:t>
            </a:r>
          </a:p>
          <a:p>
            <a:pPr marL="0" indent="0">
              <a:buNone/>
            </a:pPr>
            <a:endParaRPr lang="en-US" sz="2600" b="1" dirty="0" smtClean="0"/>
          </a:p>
          <a:p>
            <a:pPr marL="0" indent="0">
              <a:buNone/>
            </a:pPr>
            <a:r>
              <a:rPr lang="en-US" sz="2600" b="1" dirty="0" smtClean="0"/>
              <a:t>- </a:t>
            </a:r>
            <a:r>
              <a:rPr lang="en-US" sz="2600" dirty="0" smtClean="0"/>
              <a:t>Analysis of electoral data from all EA elections since 2009</a:t>
            </a:r>
            <a:endParaRPr lang="en-US" sz="2600" b="1" dirty="0" smtClean="0"/>
          </a:p>
          <a:p>
            <a:pPr marL="0" indent="0">
              <a:buFontTx/>
              <a:buChar char="-"/>
            </a:pPr>
            <a:r>
              <a:rPr lang="en-US" sz="2600" dirty="0" smtClean="0"/>
              <a:t> Very small countries experience different electoral dynamics than large countries</a:t>
            </a:r>
          </a:p>
          <a:p>
            <a:pPr marL="0" indent="0">
              <a:buFontTx/>
              <a:buChar char="-"/>
            </a:pPr>
            <a:r>
              <a:rPr lang="en-US" sz="2600" dirty="0" smtClean="0"/>
              <a:t> Apparently, </a:t>
            </a:r>
            <a:r>
              <a:rPr lang="en-US" sz="2600" dirty="0" err="1" smtClean="0"/>
              <a:t>Euroscepticism</a:t>
            </a:r>
            <a:r>
              <a:rPr lang="en-US" sz="2600" dirty="0" smtClean="0"/>
              <a:t> and turnout are negatively correlated. The correlation is rather weak (R</a:t>
            </a:r>
            <a:r>
              <a:rPr lang="en-US" sz="2600" baseline="30000" dirty="0" smtClean="0"/>
              <a:t>2  </a:t>
            </a:r>
            <a:r>
              <a:rPr lang="en-US" sz="2600" dirty="0" smtClean="0"/>
              <a:t>= 0,17). However, the correlation is heavily influenced by the Spanish and Finnish observation. Excluding them from the sample raises R</a:t>
            </a:r>
            <a:r>
              <a:rPr lang="en-US" sz="2600" baseline="30000" dirty="0" smtClean="0"/>
              <a:t>2  </a:t>
            </a:r>
            <a:r>
              <a:rPr lang="en-US" sz="2600" dirty="0" smtClean="0"/>
              <a:t>to 0,72.</a:t>
            </a:r>
          </a:p>
          <a:p>
            <a:pPr marL="0" indent="0">
              <a:buFontTx/>
              <a:buChar char="-"/>
            </a:pPr>
            <a:r>
              <a:rPr lang="en-US" sz="2600" dirty="0" smtClean="0"/>
              <a:t>  So, at a first glance, </a:t>
            </a:r>
            <a:r>
              <a:rPr lang="en-US" sz="2600" dirty="0" err="1" smtClean="0"/>
              <a:t>Euroscepticism</a:t>
            </a:r>
            <a:r>
              <a:rPr lang="en-US" sz="2600" dirty="0" smtClean="0"/>
              <a:t> is higher when turnout is low.</a:t>
            </a:r>
            <a:endParaRPr lang="en-US" sz="2600" baseline="30000" dirty="0"/>
          </a:p>
          <a:p>
            <a:pPr marL="0" indent="0"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Participation/2</a:t>
            </a:r>
            <a:endParaRPr lang="en-US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230198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Participation/3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500" dirty="0" smtClean="0"/>
              <a:t>However, it is unlikely that turnout and </a:t>
            </a:r>
            <a:r>
              <a:rPr lang="en-US" sz="2500" dirty="0" err="1" smtClean="0"/>
              <a:t>Euroscepticism</a:t>
            </a:r>
            <a:r>
              <a:rPr lang="en-US" sz="2500" dirty="0" smtClean="0"/>
              <a:t> are causally correlated. Instead, they appear to be both influenced by the same factors.</a:t>
            </a:r>
          </a:p>
          <a:p>
            <a:pPr>
              <a:buNone/>
            </a:pPr>
            <a:endParaRPr lang="en-US" sz="2500" dirty="0" smtClean="0"/>
          </a:p>
          <a:p>
            <a:r>
              <a:rPr lang="en-US" sz="2500" dirty="0" smtClean="0"/>
              <a:t>Both </a:t>
            </a:r>
            <a:r>
              <a:rPr lang="en-US" sz="2500" dirty="0" err="1" smtClean="0"/>
              <a:t>Euroscepticism</a:t>
            </a:r>
            <a:r>
              <a:rPr lang="en-US" sz="2500" dirty="0" smtClean="0"/>
              <a:t> and turnout are correlated with economic performance and mistrust in the party system:</a:t>
            </a:r>
          </a:p>
          <a:p>
            <a:pPr lvl="1"/>
            <a:r>
              <a:rPr lang="en-US" sz="2100" dirty="0" smtClean="0"/>
              <a:t>When economic performance in the semester before the elections is bad, we observe both a rise in </a:t>
            </a:r>
            <a:r>
              <a:rPr lang="en-US" sz="2100" dirty="0" err="1" smtClean="0"/>
              <a:t>Eurosceptic</a:t>
            </a:r>
            <a:r>
              <a:rPr lang="en-US" sz="2100" dirty="0" smtClean="0"/>
              <a:t> vote and a fall in turnout</a:t>
            </a:r>
          </a:p>
          <a:p>
            <a:pPr lvl="1"/>
            <a:r>
              <a:rPr lang="en-US" sz="2100" dirty="0" smtClean="0"/>
              <a:t>Similarly, when mistrust in the party system rises, turnout falls and </a:t>
            </a:r>
            <a:r>
              <a:rPr lang="en-US" sz="2100" dirty="0" err="1" smtClean="0"/>
              <a:t>Euroscepticism</a:t>
            </a:r>
            <a:r>
              <a:rPr lang="en-US" sz="2100" dirty="0" smtClean="0"/>
              <a:t> rises.</a:t>
            </a:r>
          </a:p>
          <a:p>
            <a:endParaRPr lang="en-US" sz="2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Participation/4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800" b="1" dirty="0" smtClean="0"/>
              <a:t>Finally, data seem to suggest instead that </a:t>
            </a:r>
            <a:r>
              <a:rPr lang="en-US" sz="2800" b="1" dirty="0" err="1" smtClean="0"/>
              <a:t>Euroscepticism</a:t>
            </a:r>
            <a:r>
              <a:rPr lang="en-US" sz="2800" b="1" dirty="0" smtClean="0"/>
              <a:t> may have a “buffer” function. 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If we group countries accordingly to the evolution of mistrust in the party system between 2009 and the semester of the election, we observe that – for similar levels of change in mistrust- higher </a:t>
            </a:r>
            <a:r>
              <a:rPr lang="en-US" sz="2400" dirty="0" err="1" smtClean="0"/>
              <a:t>Euroscepticism</a:t>
            </a:r>
            <a:r>
              <a:rPr lang="en-US" sz="2400" dirty="0" smtClean="0"/>
              <a:t> may imply slightly higher turnout</a:t>
            </a:r>
            <a:endParaRPr lang="en-US" sz="2400" dirty="0"/>
          </a:p>
          <a:p>
            <a:pPr lvl="1"/>
            <a:r>
              <a:rPr lang="en-US" sz="2400" dirty="0" smtClean="0"/>
              <a:t>This effect seems stronger when the group has low changes in mistrust, and tends to disappear in groups with larger changes</a:t>
            </a:r>
          </a:p>
          <a:p>
            <a:pPr lvl="1">
              <a:buNone/>
            </a:pPr>
            <a:endParaRPr lang="en-US" sz="2400" dirty="0" smtClean="0"/>
          </a:p>
          <a:p>
            <a:r>
              <a:rPr lang="en-US" sz="2800" dirty="0" smtClean="0"/>
              <a:t>While there is no conclusive evidence, these findings suggest that populist forces may gather protest vote keeping deluded voters into the political system.</a:t>
            </a:r>
          </a:p>
          <a:p>
            <a:r>
              <a:rPr lang="en-US" sz="2800" dirty="0" smtClean="0"/>
              <a:t>This is consistent with the rational-choice model developed by </a:t>
            </a:r>
            <a:r>
              <a:rPr lang="en-US" sz="2800" dirty="0" err="1" smtClean="0"/>
              <a:t>Hobolt</a:t>
            </a:r>
            <a:r>
              <a:rPr lang="en-US" sz="2800" dirty="0" smtClean="0"/>
              <a:t> and Spoon (2012)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Conclusions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en-US" dirty="0" err="1" smtClean="0"/>
              <a:t>Euroscepticism</a:t>
            </a:r>
            <a:r>
              <a:rPr lang="en-US" dirty="0" smtClean="0"/>
              <a:t> seems the inevitable consequence of the expansion of EU integration in the political sphere</a:t>
            </a:r>
          </a:p>
          <a:p>
            <a:pPr>
              <a:buFontTx/>
              <a:buChar char="-"/>
            </a:pPr>
            <a:r>
              <a:rPr lang="en-US" dirty="0" err="1" smtClean="0"/>
              <a:t>Euroscepticism</a:t>
            </a:r>
            <a:r>
              <a:rPr lang="en-US" dirty="0" smtClean="0"/>
              <a:t> is provoking a reorganization of party coalitions all across the Euro Area.</a:t>
            </a:r>
          </a:p>
          <a:p>
            <a:pPr>
              <a:buFontTx/>
              <a:buChar char="-"/>
            </a:pPr>
            <a:r>
              <a:rPr lang="en-US" dirty="0" err="1" smtClean="0"/>
              <a:t>Euroscepticism</a:t>
            </a:r>
            <a:r>
              <a:rPr lang="en-US" dirty="0" smtClean="0"/>
              <a:t> may contribute in creating a European public sphere, although negatively characterized</a:t>
            </a:r>
          </a:p>
          <a:p>
            <a:pPr>
              <a:buFontTx/>
              <a:buChar char="-"/>
            </a:pPr>
            <a:r>
              <a:rPr lang="en-US" dirty="0" err="1" smtClean="0"/>
              <a:t>Euroscepticism</a:t>
            </a:r>
            <a:r>
              <a:rPr lang="en-US" dirty="0" smtClean="0"/>
              <a:t> generates higher salience of European issues domestically and abroad</a:t>
            </a:r>
          </a:p>
          <a:p>
            <a:pPr>
              <a:buFontTx/>
              <a:buChar char="-"/>
            </a:pPr>
            <a:r>
              <a:rPr lang="en-US" dirty="0" err="1" smtClean="0"/>
              <a:t>Euroscepticism</a:t>
            </a:r>
            <a:r>
              <a:rPr lang="en-US" dirty="0" smtClean="0"/>
              <a:t> is more likely to appear when the confidence in the party system is low, and may represent a buffer against even lower turnout levels.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For comments, requests, questions and suggestions please write at </a:t>
            </a:r>
            <a:r>
              <a:rPr lang="en-US" dirty="0" smtClean="0">
                <a:hlinkClick r:id="rId2"/>
              </a:rPr>
              <a:t>francesco.nicoli@unitn.it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Thank you for your attention!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Research questions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Polarization: </a:t>
            </a:r>
            <a:r>
              <a:rPr lang="en-US" b="1" dirty="0" smtClean="0"/>
              <a:t>does </a:t>
            </a:r>
            <a:r>
              <a:rPr lang="en-US" b="1" dirty="0" err="1" smtClean="0"/>
              <a:t>Eurosceptic</a:t>
            </a:r>
            <a:r>
              <a:rPr lang="en-US" b="1" dirty="0" smtClean="0"/>
              <a:t> Populism drive a different polarization of political systems? </a:t>
            </a:r>
            <a:endParaRPr lang="en-US" b="1" dirty="0"/>
          </a:p>
          <a:p>
            <a:r>
              <a:rPr lang="en-US" b="1" dirty="0" smtClean="0">
                <a:solidFill>
                  <a:srgbClr val="C00000"/>
                </a:solidFill>
              </a:rPr>
              <a:t>Politicization/1: </a:t>
            </a:r>
            <a:r>
              <a:rPr lang="en-US" b="1" dirty="0" smtClean="0"/>
              <a:t>does </a:t>
            </a:r>
            <a:r>
              <a:rPr lang="en-US" b="1" dirty="0" err="1" smtClean="0"/>
              <a:t>Eurosceptic</a:t>
            </a:r>
            <a:r>
              <a:rPr lang="en-US" b="1" dirty="0" smtClean="0"/>
              <a:t> Populism increase the salience of EU issues during the elections?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Politicization/2: </a:t>
            </a:r>
            <a:r>
              <a:rPr lang="en-US" b="1" dirty="0" smtClean="0"/>
              <a:t>does </a:t>
            </a:r>
            <a:r>
              <a:rPr lang="en-US" b="1" dirty="0" err="1" smtClean="0"/>
              <a:t>Eurosceptic</a:t>
            </a:r>
            <a:r>
              <a:rPr lang="en-US" b="1" dirty="0" smtClean="0"/>
              <a:t> populism push coalition governments to perform better on EU policies?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Politicization/ 3 </a:t>
            </a:r>
            <a:r>
              <a:rPr lang="en-US" b="1" dirty="0" smtClean="0"/>
              <a:t>does </a:t>
            </a:r>
            <a:r>
              <a:rPr lang="en-US" b="1" dirty="0" err="1" smtClean="0"/>
              <a:t>Eurosceptic</a:t>
            </a:r>
            <a:r>
              <a:rPr lang="en-US" b="1" dirty="0" smtClean="0"/>
              <a:t> populism “spill over” national borders?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Participation: </a:t>
            </a:r>
            <a:r>
              <a:rPr lang="en-US" b="1" dirty="0" smtClean="0"/>
              <a:t>what is the correlation between </a:t>
            </a:r>
            <a:r>
              <a:rPr lang="en-US" b="1" dirty="0" err="1" smtClean="0"/>
              <a:t>Eurosceptic</a:t>
            </a:r>
            <a:r>
              <a:rPr lang="en-US" b="1" dirty="0" smtClean="0"/>
              <a:t> Populism and turnout?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Theoretical bases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err="1" smtClean="0"/>
              <a:t>Neofunctionalist</a:t>
            </a:r>
            <a:r>
              <a:rPr lang="en-US" b="1" dirty="0" smtClean="0"/>
              <a:t> theory of </a:t>
            </a:r>
            <a:r>
              <a:rPr lang="en-US" b="1" dirty="0" smtClean="0"/>
              <a:t>integration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 err="1" smtClean="0"/>
              <a:t>Eurocrisis</a:t>
            </a:r>
            <a:r>
              <a:rPr lang="en-US" sz="1600" dirty="0" smtClean="0"/>
              <a:t> is pushing the EU towards fiscal and possibly political integration</a:t>
            </a:r>
          </a:p>
          <a:p>
            <a:r>
              <a:rPr lang="en-US" b="1" dirty="0" err="1" smtClean="0"/>
              <a:t>Lipset-Rokkan</a:t>
            </a:r>
            <a:r>
              <a:rPr lang="en-US" b="1" dirty="0" smtClean="0"/>
              <a:t> Cleavage </a:t>
            </a:r>
            <a:r>
              <a:rPr lang="en-US" b="1" dirty="0" smtClean="0"/>
              <a:t>model</a:t>
            </a:r>
          </a:p>
          <a:p>
            <a:pPr lvl="1"/>
            <a:r>
              <a:rPr lang="en-US" sz="1600" dirty="0" smtClean="0"/>
              <a:t>The </a:t>
            </a:r>
            <a:r>
              <a:rPr lang="en-US" sz="1600" dirty="0" smtClean="0"/>
              <a:t>political system of the Euro Area is experiencing a reorganization on a new “centre-periphery” cleavage</a:t>
            </a:r>
          </a:p>
          <a:p>
            <a:r>
              <a:rPr lang="en-US" b="1" dirty="0" err="1" smtClean="0"/>
              <a:t>Majone’s</a:t>
            </a:r>
            <a:r>
              <a:rPr lang="en-US" b="1" dirty="0" smtClean="0"/>
              <a:t> legitimacy </a:t>
            </a:r>
            <a:r>
              <a:rPr lang="en-US" b="1" dirty="0" smtClean="0"/>
              <a:t>theory</a:t>
            </a:r>
          </a:p>
          <a:p>
            <a:pPr lvl="1"/>
            <a:r>
              <a:rPr lang="en-US" sz="2000" dirty="0" smtClean="0"/>
              <a:t>Democratic stance is determined by competences</a:t>
            </a:r>
            <a:endParaRPr lang="en-US" sz="2000" dirty="0" smtClean="0"/>
          </a:p>
          <a:p>
            <a:r>
              <a:rPr lang="en-US" b="1" dirty="0" err="1" smtClean="0"/>
              <a:t>Weiler’s</a:t>
            </a:r>
            <a:r>
              <a:rPr lang="en-US" b="1" dirty="0" smtClean="0"/>
              <a:t> legitimacy </a:t>
            </a:r>
            <a:r>
              <a:rPr lang="en-US" b="1" dirty="0" smtClean="0"/>
              <a:t>theory</a:t>
            </a:r>
          </a:p>
          <a:p>
            <a:pPr lvl="1"/>
            <a:r>
              <a:rPr lang="en-US" sz="1600" dirty="0" smtClean="0"/>
              <a:t>“no demos assumption”: Europeans are not and shall not become a people so a fully democratic EU is impossible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effect of the crisis</a:t>
            </a:r>
            <a:endParaRPr lang="en-US" b="1" dirty="0"/>
          </a:p>
        </p:txBody>
      </p:sp>
      <p:pic>
        <p:nvPicPr>
          <p:cNvPr id="2355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340768"/>
            <a:ext cx="8893829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Polarization/ national level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Does </a:t>
            </a:r>
            <a:r>
              <a:rPr lang="en-US" b="1" dirty="0" err="1" smtClean="0"/>
              <a:t>Eurosceptic</a:t>
            </a:r>
            <a:r>
              <a:rPr lang="en-US" b="1" dirty="0" smtClean="0"/>
              <a:t> populism drive a different polarization of political systems?</a:t>
            </a:r>
          </a:p>
          <a:p>
            <a:pPr>
              <a:buNone/>
            </a:pPr>
            <a:endParaRPr lang="en-US" dirty="0"/>
          </a:p>
          <a:p>
            <a:pPr>
              <a:buFontTx/>
              <a:buChar char="-"/>
            </a:pPr>
            <a:r>
              <a:rPr lang="en-US" sz="3000" dirty="0" smtClean="0"/>
              <a:t>Since the outbreak of the crisis in the Euro Area, no parliamentary system where </a:t>
            </a:r>
            <a:r>
              <a:rPr lang="en-US" sz="3000" dirty="0" err="1" smtClean="0"/>
              <a:t>Eurosceptic</a:t>
            </a:r>
            <a:r>
              <a:rPr lang="en-US" sz="3000" dirty="0" smtClean="0"/>
              <a:t> parties reached 10% of the consensus has avoided large coalition governments</a:t>
            </a:r>
          </a:p>
          <a:p>
            <a:pPr>
              <a:buFontTx/>
              <a:buChar char="-"/>
            </a:pPr>
            <a:endParaRPr lang="en-US" sz="3000" dirty="0"/>
          </a:p>
          <a:p>
            <a:pPr>
              <a:buFontTx/>
              <a:buChar char="-"/>
            </a:pPr>
            <a:r>
              <a:rPr lang="en-US" sz="3000" dirty="0" smtClean="0"/>
              <a:t>In the German case, the emergence of a weak </a:t>
            </a:r>
            <a:r>
              <a:rPr lang="en-US" sz="3000" dirty="0" err="1" smtClean="0"/>
              <a:t>eurosceptic</a:t>
            </a:r>
            <a:r>
              <a:rPr lang="en-US" sz="3000" dirty="0" smtClean="0"/>
              <a:t> party (</a:t>
            </a:r>
            <a:r>
              <a:rPr lang="en-US" sz="3000" dirty="0" err="1" smtClean="0"/>
              <a:t>AfD</a:t>
            </a:r>
            <a:r>
              <a:rPr lang="en-US" sz="3000" dirty="0" smtClean="0"/>
              <a:t>) still influenced the formation of the grand coalition government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Polarization/ EU level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en-US" sz="2800" dirty="0" smtClean="0"/>
              <a:t>At EU level, it is harder to define polarization as no governmental majorities exist, and majorities are often issue-dependent.</a:t>
            </a:r>
            <a:r>
              <a:rPr lang="en-US" sz="2800" dirty="0"/>
              <a:t> </a:t>
            </a:r>
            <a:r>
              <a:rPr lang="en-US" sz="2800" dirty="0" smtClean="0"/>
              <a:t>National interests still play a role in the EP.</a:t>
            </a:r>
          </a:p>
          <a:p>
            <a:pPr>
              <a:buFontTx/>
              <a:buChar char="-"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However, strong </a:t>
            </a:r>
            <a:r>
              <a:rPr lang="en-US" sz="2800" dirty="0" err="1" smtClean="0"/>
              <a:t>Eurosceptic</a:t>
            </a:r>
            <a:r>
              <a:rPr lang="en-US" sz="2800" dirty="0" smtClean="0"/>
              <a:t> forces in the EP, altogether with the possible effects of the new art. 17.7 TEU, may change the picture.</a:t>
            </a:r>
          </a:p>
          <a:p>
            <a:pPr>
              <a:buNone/>
            </a:pPr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smtClean="0"/>
              <a:t>Deeper cleavage between “Pro-European” majority and “</a:t>
            </a:r>
            <a:r>
              <a:rPr lang="en-US" sz="2800" dirty="0" err="1" smtClean="0"/>
              <a:t>Eurosceptic</a:t>
            </a:r>
            <a:r>
              <a:rPr lang="en-US" sz="2800" dirty="0" smtClean="0"/>
              <a:t>” minority</a:t>
            </a:r>
            <a:r>
              <a:rPr lang="en-US" sz="2800" dirty="0" smtClean="0"/>
              <a:t>?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Politicization/1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en-US" sz="2800" b="1" dirty="0" smtClean="0"/>
              <a:t>Does </a:t>
            </a:r>
            <a:r>
              <a:rPr lang="en-US" sz="2800" b="1" dirty="0" err="1" smtClean="0"/>
              <a:t>Eurosceptic</a:t>
            </a:r>
            <a:r>
              <a:rPr lang="en-US" sz="2800" b="1" dirty="0" smtClean="0"/>
              <a:t> Populism increase the salience of EU issues during the elections?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Two electoral case studies: Italy (2013) and the Netherlands (2012)</a:t>
            </a:r>
          </a:p>
          <a:p>
            <a:pPr>
              <a:buFontTx/>
              <a:buChar char="-"/>
            </a:pPr>
            <a:r>
              <a:rPr lang="en-US" sz="2800" dirty="0" smtClean="0"/>
              <a:t>In both cases, there is substantial evidence in support of the hypothesis. The EU policy and the Euro Area Membership have become essential parts of electoral programs of parties.</a:t>
            </a:r>
          </a:p>
          <a:p>
            <a:pPr>
              <a:buFontTx/>
              <a:buChar char="-"/>
            </a:pPr>
            <a:r>
              <a:rPr lang="en-US" sz="2800" dirty="0" smtClean="0"/>
              <a:t>In both cases a coalition government emerged as a result, aiming to maintain the country on a pro-EU pace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Politicization/2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 smtClean="0"/>
              <a:t>Does </a:t>
            </a:r>
            <a:r>
              <a:rPr lang="en-US" sz="2600" b="1" dirty="0" err="1" smtClean="0"/>
              <a:t>Eurosceptic</a:t>
            </a:r>
            <a:r>
              <a:rPr lang="en-US" sz="2600" b="1" dirty="0" smtClean="0"/>
              <a:t> populism push coalition governments to perform better on EU policies?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FontTx/>
              <a:buChar char="-"/>
            </a:pPr>
            <a:r>
              <a:rPr lang="en-US" sz="2600" dirty="0" smtClean="0"/>
              <a:t>Analysis of the performances since 2009 in the European Union Single Market Scoreboard, that tracks the implementation of directives in nation states, suggest that pro-EU grand coalition governments deliver, in general, slightly better results than their political counterparts. </a:t>
            </a:r>
          </a:p>
          <a:p>
            <a:pPr marL="0" indent="0">
              <a:buFontTx/>
              <a:buChar char="-"/>
            </a:pPr>
            <a:endParaRPr lang="en-US" sz="2600" dirty="0"/>
          </a:p>
          <a:p>
            <a:pPr marL="0" indent="0">
              <a:buFontTx/>
              <a:buChar char="-"/>
            </a:pPr>
            <a:r>
              <a:rPr lang="en-US" sz="2600" dirty="0" smtClean="0"/>
              <a:t>Between 2012 and 2013, four Grand Coalition governments (IT, IE, NL and EL) obtained their best result ever; two (AT, FI) increased their scores over the previous year; only one (BE) decreased its score. </a:t>
            </a:r>
          </a:p>
          <a:p>
            <a:pPr marL="0" indent="0">
              <a:buFontTx/>
              <a:buChar char="-"/>
            </a:pPr>
            <a:endParaRPr lang="en-US" sz="2600" dirty="0" smtClean="0"/>
          </a:p>
          <a:p>
            <a:pPr marL="0" indent="0">
              <a:buFontTx/>
              <a:buChar char="-"/>
            </a:pPr>
            <a:r>
              <a:rPr lang="en-US" sz="2600" dirty="0"/>
              <a:t> </a:t>
            </a:r>
            <a:r>
              <a:rPr lang="en-US" sz="2600" dirty="0" smtClean="0"/>
              <a:t>In addition, Italy in particular delivered under </a:t>
            </a:r>
            <a:r>
              <a:rPr lang="en-US" sz="2600" dirty="0" err="1" smtClean="0"/>
              <a:t>Monti’s</a:t>
            </a:r>
            <a:r>
              <a:rPr lang="en-US" sz="2600" dirty="0" smtClean="0"/>
              <a:t> government an astonishing performance in reducing the number of outstanding directives (-21). The Netherlands also decreased it (-4)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Politicization/3</a:t>
            </a:r>
            <a:endParaRPr lang="en-US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600" b="1" dirty="0"/>
              <a:t>D</a:t>
            </a:r>
            <a:r>
              <a:rPr lang="en-US" sz="2600" b="1" dirty="0" smtClean="0"/>
              <a:t>oes </a:t>
            </a:r>
            <a:r>
              <a:rPr lang="en-US" sz="2600" b="1" dirty="0" err="1" smtClean="0"/>
              <a:t>Eurosceptic</a:t>
            </a:r>
            <a:r>
              <a:rPr lang="en-US" sz="2600" b="1" dirty="0" smtClean="0"/>
              <a:t> populism “spill over” national borders?</a:t>
            </a:r>
          </a:p>
          <a:p>
            <a:pPr marL="0" indent="0">
              <a:buNone/>
            </a:pPr>
            <a:endParaRPr lang="en-US" sz="2600" b="1" dirty="0"/>
          </a:p>
          <a:p>
            <a:pPr marL="0" indent="0">
              <a:buFontTx/>
              <a:buChar char="-"/>
            </a:pPr>
            <a:r>
              <a:rPr lang="en-US" sz="2800" dirty="0" smtClean="0"/>
              <a:t>Media interest in </a:t>
            </a:r>
            <a:r>
              <a:rPr lang="en-US" sz="2800" dirty="0" err="1" smtClean="0"/>
              <a:t>Euroscepticism</a:t>
            </a:r>
            <a:r>
              <a:rPr lang="en-US" sz="2800" dirty="0" smtClean="0"/>
              <a:t> abroad has increased alongside coverage of news related with the economic crisis  (</a:t>
            </a:r>
            <a:r>
              <a:rPr lang="en-US" sz="2800" dirty="0" err="1" smtClean="0"/>
              <a:t>Meijers</a:t>
            </a:r>
            <a:r>
              <a:rPr lang="en-US" sz="2800" dirty="0" smtClean="0"/>
              <a:t> 2013)</a:t>
            </a:r>
          </a:p>
          <a:p>
            <a:pPr marL="0" indent="0">
              <a:buFontTx/>
              <a:buChar char="-"/>
            </a:pPr>
            <a:r>
              <a:rPr lang="en-US" sz="2800" dirty="0" smtClean="0"/>
              <a:t>The crisis has provided a common ground between many countries, creating a common “weak public sphere” and contributing to spread </a:t>
            </a:r>
            <a:r>
              <a:rPr lang="en-US" sz="2800" dirty="0" err="1" smtClean="0"/>
              <a:t>dissensus</a:t>
            </a:r>
            <a:r>
              <a:rPr lang="en-US" sz="2800" dirty="0" smtClean="0"/>
              <a:t> towards EU integration (De Wilde et. Al. 2014)</a:t>
            </a:r>
          </a:p>
          <a:p>
            <a:pPr marL="0" indent="0">
              <a:buFontTx/>
              <a:buChar char="-"/>
            </a:pPr>
            <a:r>
              <a:rPr lang="en-US" sz="2800" dirty="0" smtClean="0"/>
              <a:t> This</a:t>
            </a:r>
            <a:r>
              <a:rPr lang="en-US" sz="2800" i="1" dirty="0" smtClean="0"/>
              <a:t> </a:t>
            </a:r>
            <a:r>
              <a:rPr lang="en-US" sz="2800" i="1" dirty="0" err="1" smtClean="0"/>
              <a:t>dissensus</a:t>
            </a:r>
            <a:r>
              <a:rPr lang="en-US" sz="2800" i="1" dirty="0" smtClean="0"/>
              <a:t> </a:t>
            </a:r>
            <a:r>
              <a:rPr lang="en-US" sz="2800" dirty="0" smtClean="0"/>
              <a:t>is then “captured” at domestic level either by new political entrepreneurs (as </a:t>
            </a:r>
            <a:r>
              <a:rPr lang="en-US" sz="2800" dirty="0" err="1" smtClean="0"/>
              <a:t>AfD</a:t>
            </a:r>
            <a:r>
              <a:rPr lang="en-US" sz="2800" dirty="0" smtClean="0"/>
              <a:t>) or by pre-existing protest parties (as PVV, or M5S).</a:t>
            </a:r>
          </a:p>
          <a:p>
            <a:pPr marL="0" indent="0">
              <a:buFontTx/>
              <a:buChar char="-"/>
            </a:pPr>
            <a:r>
              <a:rPr lang="en-US" sz="2800" dirty="0" smtClean="0"/>
              <a:t>However, no conclusive evidence on the size of this phenomenon exists.</a:t>
            </a:r>
          </a:p>
          <a:p>
            <a:pPr marL="0" indent="0">
              <a:buFontTx/>
              <a:buChar char="-"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1028</Words>
  <Application>Microsoft Office PowerPoint</Application>
  <PresentationFormat>Presentazione su schermo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Polarization, Politicization, Participation Projecting the EU beyond the market?</vt:lpstr>
      <vt:lpstr>Research questions</vt:lpstr>
      <vt:lpstr>Theoretical bases</vt:lpstr>
      <vt:lpstr>The effect of the crisis</vt:lpstr>
      <vt:lpstr>Polarization/ national level</vt:lpstr>
      <vt:lpstr>Polarization/ EU level</vt:lpstr>
      <vt:lpstr>Politicization/1</vt:lpstr>
      <vt:lpstr>Politicization/2</vt:lpstr>
      <vt:lpstr>Politicization/3</vt:lpstr>
      <vt:lpstr>Participation</vt:lpstr>
      <vt:lpstr>Participation/2</vt:lpstr>
      <vt:lpstr>Participation/3</vt:lpstr>
      <vt:lpstr>Participation/4</vt:lpstr>
      <vt:lpstr>Conclusions</vt:lpstr>
      <vt:lpstr>Diapositiva 15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Polarization, Politicization, Participation. Projecting the EU beyond the Market?</dc:title>
  <dc:creator>Francesco Nicoli</dc:creator>
  <cp:lastModifiedBy>Francesco Nicoli</cp:lastModifiedBy>
  <cp:revision>20</cp:revision>
  <dcterms:created xsi:type="dcterms:W3CDTF">2014-04-21T08:55:47Z</dcterms:created>
  <dcterms:modified xsi:type="dcterms:W3CDTF">2014-04-25T06:38:39Z</dcterms:modified>
</cp:coreProperties>
</file>